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  <p:sldMasterId id="2147483668" r:id="rId2"/>
    <p:sldMasterId id="2147483670" r:id="rId3"/>
    <p:sldMasterId id="2147483672" r:id="rId4"/>
  </p:sldMasterIdLst>
  <p:notesMasterIdLst>
    <p:notesMasterId r:id="rId10"/>
  </p:notesMasterIdLst>
  <p:handoutMasterIdLst>
    <p:handoutMasterId r:id="rId11"/>
  </p:handoutMasterIdLst>
  <p:sldIdLst>
    <p:sldId id="258" r:id="rId5"/>
    <p:sldId id="259" r:id="rId6"/>
    <p:sldId id="261" r:id="rId7"/>
    <p:sldId id="263" r:id="rId8"/>
    <p:sldId id="265" r:id="rId9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DE82"/>
    <a:srgbClr val="B2B2B2"/>
    <a:srgbClr val="DEB72A"/>
    <a:srgbClr val="E5992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>
      <p:cViewPr varScale="1">
        <p:scale>
          <a:sx n="86" d="100"/>
          <a:sy n="86" d="100"/>
        </p:scale>
        <p:origin x="14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647" cy="493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ndar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917" y="0"/>
            <a:ext cx="2919747" cy="493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ndara" pitchFamily="34" charset="0"/>
              </a:defRPr>
            </a:lvl1pPr>
          </a:lstStyle>
          <a:p>
            <a:pPr>
              <a:defRPr/>
            </a:pPr>
            <a:fld id="{5EE3BCF0-0E82-416A-A9E3-A219759D75B2}" type="datetimeFigureOut">
              <a:rPr lang="en-US"/>
              <a:pPr>
                <a:defRPr/>
              </a:pPr>
              <a:t>1/26/2026</a:t>
            </a:fld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3730"/>
            <a:ext cx="2918647" cy="493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ndar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917" y="9373730"/>
            <a:ext cx="2919747" cy="493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ndara" panose="020E0502030303020204" pitchFamily="34" charset="0"/>
              </a:defRPr>
            </a:lvl1pPr>
          </a:lstStyle>
          <a:p>
            <a:fld id="{D315A741-D54E-44B4-AD05-7E6F2710D80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6813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647" cy="49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zh-TW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917" y="0"/>
            <a:ext cx="2919747" cy="49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3CC6C43-3B2C-4FF8-8948-86E1EDB6D1C9}" type="datetimeFigureOut">
              <a:rPr lang="en-US" altLang="zh-TW"/>
              <a:pPr/>
              <a:t>1/26/2026</a:t>
            </a:fld>
            <a:endParaRPr lang="en-US" altLang="zh-TW"/>
          </a:p>
        </p:txBody>
      </p:sp>
      <p:sp>
        <p:nvSpPr>
          <p:cNvPr id="665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127" y="4688008"/>
            <a:ext cx="5388610" cy="4441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3730"/>
            <a:ext cx="2918647" cy="49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zh-TW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917" y="9373730"/>
            <a:ext cx="2919747" cy="49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82" tIns="45391" rIns="90782" bIns="4539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CC90D29-AEDB-4F5A-8495-9C9FB2C4DC7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131612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90D29-AEDB-4F5A-8495-9C9FB2C4DC7E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12978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5538" cy="370205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58204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accent1">
                  <a:alpha val="8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62468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9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0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0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81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82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3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TW" altLang="en-US" noProof="0"/>
              <a:t>按一下以編輯母片標題樣式</a:t>
            </a:r>
            <a:endParaRPr lang="en-US" altLang="zh-TW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95D2A762-A32E-4B30-B1FA-486A233EAAE9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9E65F931-C7D6-4396-846B-38EEBE8CA20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2479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en-US" altLang="zh-TW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94723F-5480-4811-B73B-360088B4049E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1856CD-1CDE-4A93-88C9-E9E1D397DC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15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A1B34D-9476-4896-8E56-316CA9E3685A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7069D-AD7D-4EAD-9BBE-7B48BE7849E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1435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zh-TW" altLang="en-US"/>
              <a:t>按一下圖示以新增圖表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9E97E77-D619-4AF8-BF4B-96094427A34C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C3C0358-486D-43D5-954E-FD25C08FFE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5208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accent2">
                  <a:alpha val="8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80900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1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2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910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11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12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5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9857890C-27DB-4290-824D-15E4CB8209C3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29C81EE0-EF36-489D-BB73-3F4E0E95D7E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80913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en-US" altLang="zh-TW" noProof="0"/>
              <a:t> Click to edit Master subtitle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87D593-EB6C-48F9-8445-4970F21D0E52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EA37B-250E-4C3C-9447-73F9E7D507E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1290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43490-E23E-4DC5-84EB-8AFAE3993893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A68973-5CB6-46C9-B5BB-6B377EC0CA9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9768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A184F3-5179-4A6C-A47C-8C23F673310E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91665-EF67-4134-AFFC-14F6457EE9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19341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D03527-DE72-4554-8A13-F8ED1E14FA90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8A856-C006-4094-BE20-48B730FF69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93755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AA10DC-8163-49A0-95BA-093A0D2FA675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80280-0FA9-4D62-9FDE-C3D887D4F21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04423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CDF48B-4AE3-4AEB-86FC-5482E3C22848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859DB-8225-4D4F-9D9D-51462AD92E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759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C52D7E-CD69-462A-938F-80EC8657FAAA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AE321-7C3C-424B-9F31-984329F2785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5079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91E83E-3DD0-4BC7-8294-160EB914B2BC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F66E1-215C-4D41-9E38-CA9FA9DD86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50535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3D1E12-D205-4C5A-B5DD-31B4B9E03515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549D2-D917-4B95-8D50-0777F9CFE0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2288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0E04C0-6971-4E9E-9DDB-4A6B6A782F70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BFE52-5A74-4D13-BFFA-9B6E299EEE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226747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A5DDC-6A8D-4449-A146-1B3C9494F760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1B45B-9ED2-4A08-8347-8FE0A8A91DD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54719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2C33772-6D16-4C47-9A0A-C0FFEAEC087D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46A44F3C-7F4C-4A0F-BA60-DCCFF14DF3B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4567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4995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hlink">
                  <a:alpha val="8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84996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7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4998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5007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8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09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5001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hlink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D12A86A9-DEA4-4B80-B886-CB05800C5DBF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BDCD9F68-9BE5-48C8-8F40-6FEBAA135E79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85006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en-US" altLang="zh-TW" noProof="0"/>
              <a:t> Click to edit Master subtitle style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75803D-2A91-4996-9BBF-31AEC97F95F0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45B75-5E1F-4348-84CA-4BBC746008A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03265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32268A-3695-4B32-B236-993545BC7D6A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AA1AE-F726-401B-A094-E86640CD066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6078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29B7B7-54AB-4142-9204-842FE00A2AE2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59BD6-AF4D-40E1-BDF4-BE7D71D013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045958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CDAC7-4DCB-4621-B44F-C8286771EACE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E6B6E-7EBD-4010-986F-882295CC4A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4058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3574B6-F54D-480A-8E3D-60AB966F3017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7DA1-7E89-4CF9-9619-619D9852DE0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225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E014F5-2A54-4779-B302-DAE89AC5ED51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4CE44-0F92-43AE-9C4D-A12AC77F79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56473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A511C1-1CDE-4F1C-BD41-2872014B4418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F1517-B8A5-44EE-8751-FF4741A01FC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625886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A438C2-8071-4E9D-A74F-44CD81314D17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196C8-70CA-41E4-B527-9FCF9AEEBBA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503331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FB17C1-8AEF-44D8-84A3-37B4174BB7EF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72F6EC-406F-4B27-8C02-C6E5DD8ED4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23716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578973-2704-4C4D-A677-C7FDE5528128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49BF7-CD24-44B0-9D79-3AA241CA6E4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06053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F217C-775C-40FE-B5D5-D8BB586C4F0D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7D97B-D3E2-470F-A0D1-E235473102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63032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7A86C34-D79E-40B7-BACF-CD6107CCF3DF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9F9CD41-AF1C-46D0-9CE8-F2BF0A9A24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06147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D550A0A-E42B-4CBF-A31E-E5E98CF25015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7A6E17B3-8E96-47F9-876D-4460C1E0366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1266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gray">
          <a:xfrm>
            <a:off x="0" y="0"/>
            <a:ext cx="9144000" cy="3275013"/>
          </a:xfrm>
          <a:prstGeom prst="rect">
            <a:avLst/>
          </a:prstGeom>
          <a:gradFill rotWithShape="1">
            <a:gsLst>
              <a:gs pos="0">
                <a:schemeClr val="folHlink">
                  <a:alpha val="39999"/>
                </a:schemeClr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path path="rect">
              <a:fillToRect r="100000" b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gray">
          <a:xfrm>
            <a:off x="0" y="2968625"/>
            <a:ext cx="9144000" cy="3889375"/>
          </a:xfrm>
          <a:prstGeom prst="rect">
            <a:avLst/>
          </a:prstGeom>
          <a:gradFill rotWithShape="1">
            <a:gsLst>
              <a:gs pos="0">
                <a:schemeClr val="folHlink">
                  <a:alpha val="89999"/>
                </a:schemeClr>
              </a:gs>
              <a:gs pos="100000">
                <a:schemeClr val="folHlink">
                  <a:gamma/>
                  <a:tint val="0"/>
                  <a:invGamma/>
                  <a:alpha val="0"/>
                </a:schemeClr>
              </a:gs>
            </a:gsLst>
            <a:path path="rect">
              <a:fillToRect l="100000" t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89092" name="392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35"/>
          <a:stretch>
            <a:fillRect/>
          </a:stretch>
        </p:blipFill>
        <p:spPr bwMode="gray">
          <a:xfrm>
            <a:off x="-7938" y="0"/>
            <a:ext cx="9151938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3" name="392" descr="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0" b="60532"/>
          <a:stretch>
            <a:fillRect/>
          </a:stretch>
        </p:blipFill>
        <p:spPr bwMode="gray">
          <a:xfrm>
            <a:off x="3151188" y="4351338"/>
            <a:ext cx="5992812" cy="250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4" name="Picture 6" descr="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102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376988" y="2468563"/>
            <a:ext cx="2997200" cy="323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3" name="Picture 21" descr="01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189288" y="-4763"/>
            <a:ext cx="2151062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104" name="Picture 20" descr="0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5"/>
          <a:stretch>
            <a:fillRect/>
          </a:stretch>
        </p:blipFill>
        <p:spPr bwMode="gray">
          <a:xfrm>
            <a:off x="1614488" y="3429000"/>
            <a:ext cx="66198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7" name="Title Placeholder 1"/>
          <p:cNvSpPr>
            <a:spLocks noGrp="1"/>
          </p:cNvSpPr>
          <p:nvPr>
            <p:ph type="ctrTitle"/>
          </p:nvPr>
        </p:nvSpPr>
        <p:spPr>
          <a:xfrm>
            <a:off x="717550" y="1892300"/>
            <a:ext cx="7772400" cy="1930400"/>
          </a:xfrm>
        </p:spPr>
        <p:txBody>
          <a:bodyPr/>
          <a:lstStyle>
            <a:lvl1pPr>
              <a:defRPr sz="4400">
                <a:solidFill>
                  <a:schemeClr val="folHlink"/>
                </a:solidFill>
              </a:defRPr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89098" name="Text Placeholder 2"/>
          <p:cNvSpPr>
            <a:spLocks noGrp="1"/>
          </p:cNvSpPr>
          <p:nvPr>
            <p:ph type="subTitle" idx="1"/>
          </p:nvPr>
        </p:nvSpPr>
        <p:spPr>
          <a:xfrm>
            <a:off x="1404938" y="3544888"/>
            <a:ext cx="6400800" cy="1808162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defRPr sz="1800"/>
            </a:lvl1pPr>
          </a:lstStyle>
          <a:p>
            <a:pPr lvl="0"/>
            <a:r>
              <a:rPr lang="en-US" altLang="zh-TW" noProof="0"/>
              <a:t> 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511A27AC-E4E3-4F70-9039-5F745EBAE98A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62713"/>
            <a:ext cx="2895600" cy="258762"/>
          </a:xfrm>
        </p:spPr>
        <p:txBody>
          <a:bodyPr/>
          <a:lstStyle>
            <a:lvl1pPr>
              <a:defRPr sz="1000"/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2713"/>
            <a:ext cx="2133600" cy="258762"/>
          </a:xfrm>
        </p:spPr>
        <p:txBody>
          <a:bodyPr/>
          <a:lstStyle>
            <a:lvl1pPr>
              <a:defRPr sz="1000"/>
            </a:lvl1pPr>
          </a:lstStyle>
          <a:p>
            <a:fld id="{232A614D-6EAF-4149-83E8-1C063BCFE90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004714-3B23-4EA9-9CFC-49133AF59A3A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88CD34-7230-408B-8893-B54638F264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9882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D1F7F5-9245-424A-9F42-35A3F54CA056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7F182-09C8-4B5B-B8DA-BA58B6F2CC7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0149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CD2B77-93EB-44F6-8E6C-3B4C22F5B426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348EC-15AE-449B-A6EE-33FDDDB8B8A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82900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2DB7D1-125F-46C4-975A-0C9D67DAEE84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511E69-1501-4A3B-899E-9A83E937E0B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09282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5DC12D-F330-4C12-9CA7-0EEC5FA78AF3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1FA17-2434-4E6A-A4AE-05592CC858C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70522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0A4215-69A7-4239-A3E5-5138B528B4B5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7872DB-79B5-409A-83BA-DB5251088FD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56971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EC908C-36DA-4103-B4C4-CE3C88CFA1A6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D8A3F0-1920-4571-B9BF-0EB3599221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78384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C90E92-AA59-43D8-AC1C-B711B4A3EC47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39F37-6E39-4720-AFA3-971C5675E13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391948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5EBD4A-92DE-49BB-BC08-7A6C76233968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D9B75-1B1B-46AB-B5AC-0B97D8D9BC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179527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1C2F04-226B-4CE5-98D0-FBE8EF4D2014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83D16-07C0-48E8-8B72-FD80B6EABCF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980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34163" y="203200"/>
            <a:ext cx="2057400" cy="592296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3200"/>
            <a:ext cx="6024563" cy="592296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F008B4-0F65-40F5-8E52-28FD0A554224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5220C7-9A36-4720-82B8-F1FD0079250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8459843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4C6C7410-2A57-4A71-AEE5-C2656C065DFE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C60DD56-CAA0-4B4F-A173-1978C2219D2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2344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BA5EC9-E94B-45AC-9C44-CF2EF6B16BDB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D8E78-B847-4378-8F5A-1C8C8D349A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24383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963" y="203200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07A8B42-6683-405F-AC98-16EBCC5B9833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FA70C64-B3E4-44F8-9BBD-1A01875E38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706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BEDD53-5686-43D5-84F3-E30DA189B2C5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5155A-B5FC-47AA-B74F-9E5601CC895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63003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59AC8E-4F7C-40DF-9849-583AC3CB2CE6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E0AFE4-5649-43ED-A11F-E32B00B6F1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8798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E36100-AA33-4178-BFC7-23376727AEF5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D2809-A15D-4DF5-B567-4B0DA74B172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704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05F512-F5AD-4E31-800B-60DA8F25F235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0A6A8-3669-4A41-90A5-96167DD338B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5492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39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61443" name="392" descr="1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79136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4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251D3105-0284-4E36-AB5F-BE2BDAA0B074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85C9FA89-63CA-4301-8642-5CDE784A4365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61448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9" name="Picture 9" descr="0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50" name="Picture 10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51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  <a:endParaRPr lang="en-US" altLang="zh-TW"/>
          </a:p>
        </p:txBody>
      </p:sp>
      <p:sp>
        <p:nvSpPr>
          <p:cNvPr id="61452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714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50000"/>
                </a:schemeClr>
              </a:gs>
              <a:gs pos="5000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79875" name="392" descr="1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79136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6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CCC9F438-849D-41FB-9283-6FBD3245AFDC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E677B351-6B49-4A78-90AC-7DE64AC0C4A8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79880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1" name="Picture 9" descr="0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882" name="Picture 10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83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79884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715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50000"/>
                </a:schemeClr>
              </a:gs>
              <a:gs pos="50000">
                <a:schemeClr val="hlink">
                  <a:gamma/>
                  <a:tint val="0"/>
                  <a:invGamma/>
                  <a:alpha val="0"/>
                </a:schemeClr>
              </a:gs>
              <a:gs pos="100000">
                <a:schemeClr val="hlink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83971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79136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2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D1470467-5088-4AB3-831B-4CCE0761F110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1F245722-B3BE-46DD-8C59-1AE25DC1965A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83976" name="392" descr="1.pn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77" name="Picture 9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3978" name="Picture 10" descr="0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979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83980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16" r:id="rId12"/>
    <p:sldLayoutId id="2147483717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reeform 2"/>
          <p:cNvSpPr>
            <a:spLocks/>
          </p:cNvSpPr>
          <p:nvPr/>
        </p:nvSpPr>
        <p:spPr bwMode="gray">
          <a:xfrm>
            <a:off x="1588" y="-26988"/>
            <a:ext cx="9142412" cy="6872288"/>
          </a:xfrm>
          <a:custGeom>
            <a:avLst/>
            <a:gdLst>
              <a:gd name="T0" fmla="*/ 0 w 5250"/>
              <a:gd name="T1" fmla="*/ 4112 h 4112"/>
              <a:gd name="T2" fmla="*/ 0 w 5250"/>
              <a:gd name="T3" fmla="*/ 0 h 4112"/>
              <a:gd name="T4" fmla="*/ 5250 w 5250"/>
              <a:gd name="T5" fmla="*/ 10 h 4112"/>
              <a:gd name="T6" fmla="*/ 0 w 5250"/>
              <a:gd name="T7" fmla="*/ 4112 h 4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250" h="4112">
                <a:moveTo>
                  <a:pt x="0" y="4112"/>
                </a:moveTo>
                <a:lnTo>
                  <a:pt x="0" y="0"/>
                </a:lnTo>
                <a:lnTo>
                  <a:pt x="5250" y="10"/>
                </a:lnTo>
                <a:lnTo>
                  <a:pt x="0" y="4112"/>
                </a:lnTo>
                <a:close/>
              </a:path>
            </a:pathLst>
          </a:custGeom>
          <a:gradFill rotWithShape="1">
            <a:gsLst>
              <a:gs pos="0">
                <a:schemeClr val="folHlink">
                  <a:alpha val="50000"/>
                </a:schemeClr>
              </a:gs>
              <a:gs pos="50000">
                <a:schemeClr val="folHlink">
                  <a:gamma/>
                  <a:tint val="0"/>
                  <a:invGamma/>
                  <a:alpha val="0"/>
                </a:schemeClr>
              </a:gs>
              <a:gs pos="100000">
                <a:schemeClr val="folHlink">
                  <a:alpha val="5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pic>
        <p:nvPicPr>
          <p:cNvPr id="88067" name="392" descr="1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" t="62344" r="72"/>
          <a:stretch>
            <a:fillRect/>
          </a:stretch>
        </p:blipFill>
        <p:spPr bwMode="gray">
          <a:xfrm>
            <a:off x="0" y="0"/>
            <a:ext cx="8105775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Freeform 4"/>
          <p:cNvSpPr>
            <a:spLocks/>
          </p:cNvSpPr>
          <p:nvPr/>
        </p:nvSpPr>
        <p:spPr bwMode="gray">
          <a:xfrm>
            <a:off x="0" y="0"/>
            <a:ext cx="9129713" cy="6865938"/>
          </a:xfrm>
          <a:custGeom>
            <a:avLst/>
            <a:gdLst>
              <a:gd name="T0" fmla="*/ 5751 w 5751"/>
              <a:gd name="T1" fmla="*/ 0 h 4325"/>
              <a:gd name="T2" fmla="*/ 5751 w 5751"/>
              <a:gd name="T3" fmla="*/ 4325 h 4325"/>
              <a:gd name="T4" fmla="*/ 0 w 5751"/>
              <a:gd name="T5" fmla="*/ 4315 h 4325"/>
              <a:gd name="T6" fmla="*/ 5751 w 5751"/>
              <a:gd name="T7" fmla="*/ 0 h 4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751" h="4325">
                <a:moveTo>
                  <a:pt x="5751" y="0"/>
                </a:moveTo>
                <a:lnTo>
                  <a:pt x="5751" y="4325"/>
                </a:lnTo>
                <a:lnTo>
                  <a:pt x="0" y="4315"/>
                </a:lnTo>
                <a:lnTo>
                  <a:pt x="5751" y="0"/>
                </a:lnTo>
                <a:close/>
              </a:path>
            </a:pathLst>
          </a:custGeom>
          <a:gradFill rotWithShape="1">
            <a:gsLst>
              <a:gs pos="0">
                <a:srgbClr val="B2B2B2">
                  <a:alpha val="60001"/>
                </a:srgbClr>
              </a:gs>
              <a:gs pos="50000">
                <a:srgbClr val="B2B2B2">
                  <a:gamma/>
                  <a:tint val="0"/>
                  <a:invGamma/>
                  <a:alpha val="0"/>
                </a:srgbClr>
              </a:gs>
              <a:gs pos="100000">
                <a:srgbClr val="B2B2B2">
                  <a:alpha val="60001"/>
                </a:srgb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gray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61ED7E2E-7987-42A5-9233-F2205E076019}" type="datetime1">
              <a:rPr lang="en-US" altLang="zh-TW" smtClean="0"/>
              <a:t>1/26/2026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zh-TW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  <a:ea typeface="新細明體" panose="02020500000000000000" pitchFamily="18" charset="-120"/>
              </a:defRPr>
            </a:lvl1pPr>
          </a:lstStyle>
          <a:p>
            <a:fld id="{12D22C2B-7973-4C0B-8AFE-D0209A4233C3}" type="slidenum">
              <a:rPr lang="en-US" altLang="zh-TW"/>
              <a:pPr/>
              <a:t>‹#›</a:t>
            </a:fld>
            <a:endParaRPr lang="en-US" altLang="zh-TW"/>
          </a:p>
        </p:txBody>
      </p:sp>
      <p:pic>
        <p:nvPicPr>
          <p:cNvPr id="88072" name="392" descr="1.pn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464" b="60527"/>
          <a:stretch>
            <a:fillRect/>
          </a:stretch>
        </p:blipFill>
        <p:spPr bwMode="gray">
          <a:xfrm>
            <a:off x="2882900" y="5310188"/>
            <a:ext cx="6261100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8073" name="Picture 9" descr="0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3541713" cy="301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8074" name="Picture 10" descr="0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6413500" y="3736975"/>
            <a:ext cx="2730500" cy="294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075" name="Title Placeholder 1"/>
          <p:cNvSpPr>
            <a:spLocks noGrp="1"/>
          </p:cNvSpPr>
          <p:nvPr>
            <p:ph type="title"/>
          </p:nvPr>
        </p:nvSpPr>
        <p:spPr bwMode="gray">
          <a:xfrm>
            <a:off x="461963" y="203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88076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8" r:id="rId12"/>
    <p:sldLayoutId id="2147483719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400" b="1" i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 i="1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5"/>
          <p:cNvSpPr txBox="1">
            <a:spLocks noChangeArrowheads="1"/>
          </p:cNvSpPr>
          <p:nvPr/>
        </p:nvSpPr>
        <p:spPr bwMode="gray">
          <a:xfrm>
            <a:off x="5175250" y="2341563"/>
            <a:ext cx="2944813" cy="396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2F4D71">
                <a:alpha val="50000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zh-TW" sz="2000" b="1" dirty="0">
                <a:solidFill>
                  <a:srgbClr val="FFFFFF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Arial" panose="020B0604020202020204" pitchFamily="34" charset="0"/>
              </a:rPr>
              <a:t>2. </a:t>
            </a:r>
            <a:r>
              <a:rPr lang="en-US" altLang="zh-TW" sz="2000" b="1" dirty="0">
                <a:solidFill>
                  <a:srgbClr val="FFFFFF"/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Your text here</a:t>
            </a:r>
          </a:p>
        </p:txBody>
      </p:sp>
      <p:sp>
        <p:nvSpPr>
          <p:cNvPr id="68631" name="Rectangle 23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489496"/>
          </a:xfrm>
        </p:spPr>
        <p:txBody>
          <a:bodyPr/>
          <a:lstStyle/>
          <a:p>
            <a:pPr algn="l"/>
            <a:r>
              <a:rPr lang="en-US" altLang="zh-TW" sz="2800" i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⊙</a:t>
            </a:r>
            <a:r>
              <a:rPr lang="zh-TW" altLang="en-US" sz="2800" i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各項經費動支</a:t>
            </a:r>
            <a:r>
              <a:rPr lang="zh-TW" altLang="en-US" sz="2800" i="0" dirty="0">
                <a:solidFill>
                  <a:srgbClr val="000A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簽核流程</a:t>
            </a:r>
            <a:endParaRPr lang="en-US" altLang="zh-TW" sz="2800" i="0" dirty="0">
              <a:ea typeface="新細明體" panose="02020500000000000000" pitchFamily="18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22DFC749-FA97-4DA3-8436-50AB2410F86D}" type="slidenum">
              <a:rPr lang="en-US" altLang="zh-TW" smtClean="0"/>
              <a:pPr/>
              <a:t>1</a:t>
            </a:fld>
            <a:endParaRPr lang="en-US" altLang="zh-TW"/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1475656" y="712464"/>
            <a:ext cx="5832475" cy="452438"/>
          </a:xfrm>
          <a:prstGeom prst="cube">
            <a:avLst>
              <a:gd name="adj" fmla="val 11806"/>
            </a:avLst>
          </a:prstGeom>
          <a:solidFill>
            <a:srgbClr val="339966"/>
          </a:solidFill>
          <a:ln>
            <a:noFill/>
          </a:ln>
          <a:effectLst/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kumimoji="0" lang="zh-TW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（一）動支未達</a:t>
            </a:r>
            <a:r>
              <a:rPr kumimoji="0" lang="en-US" altLang="zh-TW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15,000</a:t>
            </a:r>
            <a:r>
              <a:rPr kumimoji="0" lang="zh-TW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元自行採購</a:t>
            </a: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auto">
          <a:xfrm>
            <a:off x="3491136" y="4797450"/>
            <a:ext cx="1728788" cy="563562"/>
          </a:xfrm>
          <a:prstGeom prst="rect">
            <a:avLst/>
          </a:prstGeom>
          <a:solidFill>
            <a:srgbClr val="FF00FF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ctr" hangingPunct="1">
              <a:spcBef>
                <a:spcPct val="50000"/>
              </a:spcBef>
              <a:buFontTx/>
              <a:buNone/>
            </a:pPr>
            <a:r>
              <a:rPr kumimoji="0" lang="zh-TW" altLang="en-US" sz="1400" dirty="0">
                <a:solidFill>
                  <a:srgbClr val="000A1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財務處承辦人</a:t>
            </a:r>
            <a:r>
              <a:rPr kumimoji="0" lang="en-US" altLang="zh-TW" sz="1400" dirty="0">
                <a:solidFill>
                  <a:srgbClr val="000A1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(P1)</a:t>
            </a:r>
          </a:p>
        </p:txBody>
      </p:sp>
      <p:sp>
        <p:nvSpPr>
          <p:cNvPr id="28" name="Rectangle 118"/>
          <p:cNvSpPr>
            <a:spLocks noChangeArrowheads="1"/>
          </p:cNvSpPr>
          <p:nvPr/>
        </p:nvSpPr>
        <p:spPr bwMode="auto">
          <a:xfrm>
            <a:off x="2124300" y="4005287"/>
            <a:ext cx="1510506" cy="360363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1800" dirty="0">
                <a:solidFill>
                  <a:srgbClr val="000A14"/>
                </a:solidFill>
                <a:ea typeface="標楷體" panose="03000509000000000000" pitchFamily="65" charset="-120"/>
              </a:rPr>
              <a:t>一級主管</a:t>
            </a:r>
          </a:p>
        </p:txBody>
      </p:sp>
      <p:sp>
        <p:nvSpPr>
          <p:cNvPr id="29" name="Rectangle 123"/>
          <p:cNvSpPr>
            <a:spLocks noChangeArrowheads="1"/>
          </p:cNvSpPr>
          <p:nvPr/>
        </p:nvSpPr>
        <p:spPr bwMode="auto">
          <a:xfrm>
            <a:off x="2124299" y="2420962"/>
            <a:ext cx="1512887" cy="534988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1800" dirty="0">
                <a:solidFill>
                  <a:srgbClr val="000A14"/>
                </a:solidFill>
                <a:ea typeface="標楷體" panose="03000509000000000000" pitchFamily="65" charset="-120"/>
              </a:rPr>
              <a:t>行政單位</a:t>
            </a:r>
          </a:p>
        </p:txBody>
      </p:sp>
      <p:sp>
        <p:nvSpPr>
          <p:cNvPr id="32" name="Rectangle 134" descr="二級主管"/>
          <p:cNvSpPr>
            <a:spLocks noChangeArrowheads="1"/>
          </p:cNvSpPr>
          <p:nvPr/>
        </p:nvSpPr>
        <p:spPr bwMode="auto">
          <a:xfrm>
            <a:off x="2124299" y="3286150"/>
            <a:ext cx="1510507" cy="422275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1800" dirty="0">
                <a:solidFill>
                  <a:srgbClr val="000A14"/>
                </a:solidFill>
                <a:ea typeface="標楷體" panose="03000509000000000000" pitchFamily="65" charset="-120"/>
              </a:rPr>
              <a:t>二級主管</a:t>
            </a:r>
          </a:p>
        </p:txBody>
      </p:sp>
      <p:sp>
        <p:nvSpPr>
          <p:cNvPr id="36" name="Rectangle 189"/>
          <p:cNvSpPr>
            <a:spLocks noChangeArrowheads="1"/>
          </p:cNvSpPr>
          <p:nvPr/>
        </p:nvSpPr>
        <p:spPr bwMode="auto">
          <a:xfrm>
            <a:off x="3491136" y="5661050"/>
            <a:ext cx="1728787" cy="563562"/>
          </a:xfrm>
          <a:prstGeom prst="rect">
            <a:avLst/>
          </a:prstGeom>
          <a:solidFill>
            <a:srgbClr val="FF99CC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fontAlgn="ctr" hangingPunct="1">
              <a:spcBef>
                <a:spcPct val="50000"/>
              </a:spcBef>
              <a:buFontTx/>
              <a:buNone/>
            </a:pPr>
            <a:r>
              <a:rPr kumimoji="0" lang="zh-TW" altLang="en-US" sz="1400" dirty="0">
                <a:solidFill>
                  <a:srgbClr val="000A1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財務處主任</a:t>
            </a:r>
            <a:r>
              <a:rPr kumimoji="0" lang="en-US" altLang="zh-TW" sz="1400" dirty="0">
                <a:solidFill>
                  <a:srgbClr val="000A1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kumimoji="0" lang="zh-TW" altLang="en-US" sz="1400" dirty="0">
                <a:solidFill>
                  <a:srgbClr val="000A1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楊淑真</a:t>
            </a:r>
            <a:r>
              <a:rPr kumimoji="0" lang="en-US" altLang="zh-TW" sz="1400" dirty="0">
                <a:solidFill>
                  <a:srgbClr val="000A1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7" name="文字方塊 36"/>
          <p:cNvSpPr txBox="1"/>
          <p:nvPr/>
        </p:nvSpPr>
        <p:spPr>
          <a:xfrm>
            <a:off x="7524328" y="158282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1150126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書函附件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18"/>
          <p:cNvSpPr>
            <a:spLocks noChangeArrowheads="1"/>
          </p:cNvSpPr>
          <p:nvPr/>
        </p:nvSpPr>
        <p:spPr bwMode="auto">
          <a:xfrm>
            <a:off x="2124299" y="1632577"/>
            <a:ext cx="4606925" cy="360362"/>
          </a:xfrm>
          <a:prstGeom prst="rect">
            <a:avLst/>
          </a:prstGeom>
          <a:solidFill>
            <a:srgbClr val="33CCCC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kumimoji="0" lang="zh-TW" altLang="en-US" sz="1800" dirty="0">
                <a:solidFill>
                  <a:srgbClr val="000A14"/>
                </a:solidFill>
                <a:ea typeface="標楷體" panose="03000509000000000000" pitchFamily="65" charset="-120"/>
              </a:rPr>
              <a:t>請購單申請人</a:t>
            </a:r>
          </a:p>
        </p:txBody>
      </p:sp>
      <p:grpSp>
        <p:nvGrpSpPr>
          <p:cNvPr id="10" name="群組 9"/>
          <p:cNvGrpSpPr/>
          <p:nvPr/>
        </p:nvGrpSpPr>
        <p:grpSpPr>
          <a:xfrm>
            <a:off x="1475656" y="712464"/>
            <a:ext cx="6623843" cy="5512148"/>
            <a:chOff x="1475656" y="716241"/>
            <a:chExt cx="6623843" cy="5512148"/>
          </a:xfrm>
        </p:grpSpPr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2124299" y="1628800"/>
              <a:ext cx="4606925" cy="360362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請購單申請人</a:t>
              </a:r>
            </a:p>
          </p:txBody>
        </p:sp>
        <p:cxnSp>
          <p:nvCxnSpPr>
            <p:cNvPr id="27" name="AutoShape 28"/>
            <p:cNvCxnSpPr>
              <a:cxnSpLocks noChangeShapeType="1"/>
              <a:stCxn id="25" idx="2"/>
            </p:cNvCxnSpPr>
            <p:nvPr/>
          </p:nvCxnSpPr>
          <p:spPr bwMode="auto">
            <a:xfrm flipH="1">
              <a:off x="2914875" y="1989162"/>
              <a:ext cx="1512887" cy="4318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Rectangle 131"/>
            <p:cNvSpPr>
              <a:spLocks noChangeArrowheads="1"/>
            </p:cNvSpPr>
            <p:nvPr/>
          </p:nvSpPr>
          <p:spPr bwMode="auto">
            <a:xfrm>
              <a:off x="5291361" y="2420962"/>
              <a:ext cx="1439863" cy="431800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教學單位</a:t>
              </a:r>
            </a:p>
          </p:txBody>
        </p:sp>
        <p:cxnSp>
          <p:nvCxnSpPr>
            <p:cNvPr id="31" name="AutoShape 133"/>
            <p:cNvCxnSpPr>
              <a:cxnSpLocks noChangeShapeType="1"/>
              <a:stCxn id="25" idx="2"/>
              <a:endCxn id="30" idx="0"/>
            </p:cNvCxnSpPr>
            <p:nvPr/>
          </p:nvCxnSpPr>
          <p:spPr bwMode="auto">
            <a:xfrm>
              <a:off x="4427762" y="1989162"/>
              <a:ext cx="1583531" cy="4318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Rectangle 135"/>
            <p:cNvSpPr>
              <a:spLocks noChangeArrowheads="1"/>
            </p:cNvSpPr>
            <p:nvPr/>
          </p:nvSpPr>
          <p:spPr bwMode="auto">
            <a:xfrm>
              <a:off x="5291361" y="3573487"/>
              <a:ext cx="1439863" cy="792163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系所主任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或院長</a:t>
              </a:r>
            </a:p>
          </p:txBody>
        </p:sp>
        <p:cxnSp>
          <p:nvCxnSpPr>
            <p:cNvPr id="34" name="AutoShape 179"/>
            <p:cNvCxnSpPr>
              <a:cxnSpLocks noChangeShapeType="1"/>
              <a:stCxn id="29" idx="2"/>
              <a:endCxn id="32" idx="0"/>
            </p:cNvCxnSpPr>
            <p:nvPr/>
          </p:nvCxnSpPr>
          <p:spPr bwMode="auto">
            <a:xfrm flipH="1">
              <a:off x="2879553" y="2955950"/>
              <a:ext cx="1190" cy="330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AutoShape 184"/>
            <p:cNvCxnSpPr>
              <a:cxnSpLocks noChangeShapeType="1"/>
              <a:endCxn id="33" idx="0"/>
            </p:cNvCxnSpPr>
            <p:nvPr/>
          </p:nvCxnSpPr>
          <p:spPr bwMode="auto">
            <a:xfrm flipH="1">
              <a:off x="6011293" y="2852762"/>
              <a:ext cx="794" cy="7207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AutoShape 179"/>
            <p:cNvCxnSpPr>
              <a:cxnSpLocks noChangeShapeType="1"/>
            </p:cNvCxnSpPr>
            <p:nvPr/>
          </p:nvCxnSpPr>
          <p:spPr bwMode="auto">
            <a:xfrm>
              <a:off x="2913287" y="3749700"/>
              <a:ext cx="1587" cy="2889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直線單箭頭接點 6"/>
            <p:cNvCxnSpPr>
              <a:stCxn id="28" idx="2"/>
              <a:endCxn id="26" idx="0"/>
            </p:cNvCxnSpPr>
            <p:nvPr/>
          </p:nvCxnSpPr>
          <p:spPr>
            <a:xfrm>
              <a:off x="2879553" y="4365650"/>
              <a:ext cx="1475977" cy="4318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單箭頭接點 8"/>
            <p:cNvCxnSpPr>
              <a:stCxn id="33" idx="2"/>
              <a:endCxn id="26" idx="0"/>
            </p:cNvCxnSpPr>
            <p:nvPr/>
          </p:nvCxnSpPr>
          <p:spPr>
            <a:xfrm flipH="1">
              <a:off x="4355530" y="4365650"/>
              <a:ext cx="1655763" cy="4318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AutoShape 179"/>
            <p:cNvCxnSpPr>
              <a:cxnSpLocks noChangeShapeType="1"/>
            </p:cNvCxnSpPr>
            <p:nvPr/>
          </p:nvCxnSpPr>
          <p:spPr bwMode="auto">
            <a:xfrm>
              <a:off x="4355530" y="5375902"/>
              <a:ext cx="1587" cy="2889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6" name="群組 23"/>
            <p:cNvGrpSpPr>
              <a:grpSpLocks/>
            </p:cNvGrpSpPr>
            <p:nvPr/>
          </p:nvGrpSpPr>
          <p:grpSpPr bwMode="auto">
            <a:xfrm>
              <a:off x="6810487" y="2608407"/>
              <a:ext cx="361950" cy="319088"/>
              <a:chOff x="4354513" y="2066131"/>
              <a:chExt cx="361503" cy="319088"/>
            </a:xfrm>
          </p:grpSpPr>
          <p:cxnSp>
            <p:nvCxnSpPr>
              <p:cNvPr id="47" name="直線接點 46"/>
              <p:cNvCxnSpPr/>
              <p:nvPr/>
            </p:nvCxnSpPr>
            <p:spPr>
              <a:xfrm>
                <a:off x="4354513" y="2066131"/>
                <a:ext cx="361503" cy="0"/>
              </a:xfrm>
              <a:prstGeom prst="line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單箭頭接點 47"/>
              <p:cNvCxnSpPr/>
              <p:nvPr/>
            </p:nvCxnSpPr>
            <p:spPr>
              <a:xfrm flipH="1">
                <a:off x="4712845" y="2066131"/>
                <a:ext cx="3171" cy="3190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群組 26"/>
            <p:cNvGrpSpPr>
              <a:grpSpLocks/>
            </p:cNvGrpSpPr>
            <p:nvPr/>
          </p:nvGrpSpPr>
          <p:grpSpPr bwMode="auto">
            <a:xfrm>
              <a:off x="6833257" y="3571179"/>
              <a:ext cx="349250" cy="312738"/>
              <a:chOff x="4346792" y="2819961"/>
              <a:chExt cx="349369" cy="313531"/>
            </a:xfrm>
          </p:grpSpPr>
          <p:cxnSp>
            <p:nvCxnSpPr>
              <p:cNvPr id="50" name="直線接點 49"/>
              <p:cNvCxnSpPr/>
              <p:nvPr/>
            </p:nvCxnSpPr>
            <p:spPr>
              <a:xfrm>
                <a:off x="4346792" y="3133492"/>
                <a:ext cx="34936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直線單箭頭接點 50"/>
              <p:cNvCxnSpPr/>
              <p:nvPr/>
            </p:nvCxnSpPr>
            <p:spPr>
              <a:xfrm flipH="1" flipV="1">
                <a:off x="4691397" y="2819961"/>
                <a:ext cx="4764" cy="313531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Text Box 193"/>
            <p:cNvSpPr txBox="1">
              <a:spLocks noChangeArrowheads="1"/>
            </p:cNvSpPr>
            <p:nvPr/>
          </p:nvSpPr>
          <p:spPr bwMode="auto">
            <a:xfrm>
              <a:off x="6516762" y="2951261"/>
              <a:ext cx="1582737" cy="517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400" dirty="0">
                  <a:ea typeface="標楷體" panose="03000509000000000000" pitchFamily="65" charset="-120"/>
                </a:rPr>
                <a:t>系所是否經院長簽核由各院自訂</a:t>
              </a:r>
            </a:p>
          </p:txBody>
        </p:sp>
        <p:sp>
          <p:nvSpPr>
            <p:cNvPr id="53" name="Text Box 186"/>
            <p:cNvSpPr txBox="1">
              <a:spLocks noChangeArrowheads="1"/>
            </p:cNvSpPr>
            <p:nvPr/>
          </p:nvSpPr>
          <p:spPr bwMode="auto">
            <a:xfrm>
              <a:off x="1692275" y="5084763"/>
              <a:ext cx="1728788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經費動支金額未達</a:t>
              </a:r>
              <a:r>
                <a:rPr lang="en-US" altLang="zh-TW" sz="1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3</a:t>
              </a:r>
              <a:r>
                <a:rPr lang="zh-TW" altLang="en-US" sz="1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萬元</a:t>
              </a:r>
              <a:r>
                <a:rPr lang="en-US" altLang="zh-TW" sz="1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lang="zh-TW" altLang="en-US" sz="1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不含</a:t>
              </a:r>
              <a:r>
                <a:rPr lang="en-US" altLang="zh-TW" sz="1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3</a:t>
              </a:r>
              <a:r>
                <a:rPr lang="zh-TW" altLang="en-US" sz="1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萬元</a:t>
              </a:r>
              <a:r>
                <a:rPr lang="en-US" altLang="zh-TW" sz="1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lang="zh-TW" altLang="en-US" sz="14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，經校長授權由財務處主任代決。</a:t>
              </a:r>
            </a:p>
          </p:txBody>
        </p:sp>
        <p:sp>
          <p:nvSpPr>
            <p:cNvPr id="39" name="AutoShape 7"/>
            <p:cNvSpPr>
              <a:spLocks noChangeArrowheads="1"/>
            </p:cNvSpPr>
            <p:nvPr/>
          </p:nvSpPr>
          <p:spPr bwMode="auto">
            <a:xfrm>
              <a:off x="1475656" y="716241"/>
              <a:ext cx="5832475" cy="452438"/>
            </a:xfrm>
            <a:prstGeom prst="cube">
              <a:avLst>
                <a:gd name="adj" fmla="val 11806"/>
              </a:avLst>
            </a:prstGeom>
            <a:solidFill>
              <a:srgbClr val="339966"/>
            </a:solidFill>
            <a:ln>
              <a:noFill/>
            </a:ln>
            <a:effectLst/>
          </p:spPr>
          <p:txBody>
            <a:bodyPr/>
            <a:lstStyle/>
            <a:p>
              <a:pPr algn="ctr" eaLnBrk="1" hangingPunct="1">
                <a:spcBef>
                  <a:spcPct val="20000"/>
                </a:spcBef>
                <a:defRPr/>
              </a:pPr>
              <a:r>
                <a:rPr kumimoji="0" lang="zh-TW" altLang="en-US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標楷體" pitchFamily="65" charset="-120"/>
                  <a:ea typeface="標楷體" pitchFamily="65" charset="-120"/>
                </a:rPr>
                <a:t>（一）動支未達</a:t>
              </a:r>
              <a:r>
                <a:rPr kumimoji="0" lang="en-US" altLang="zh-TW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ea typeface="標楷體" pitchFamily="65" charset="-120"/>
                  <a:cs typeface="Times New Roman" panose="02020603050405020304" pitchFamily="18" charset="0"/>
                </a:rPr>
                <a:t>15,000</a:t>
              </a:r>
              <a:r>
                <a:rPr kumimoji="0" lang="zh-TW" altLang="en-US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ea typeface="標楷體" pitchFamily="65" charset="-120"/>
                  <a:cs typeface="Times New Roman" panose="02020603050405020304" pitchFamily="18" charset="0"/>
                </a:rPr>
                <a:t>元</a:t>
              </a:r>
              <a:r>
                <a:rPr kumimoji="0" lang="zh-TW" altLang="en-US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標楷體" pitchFamily="65" charset="-120"/>
                  <a:ea typeface="標楷體" pitchFamily="65" charset="-120"/>
                </a:rPr>
                <a:t>自行採購</a:t>
              </a:r>
            </a:p>
          </p:txBody>
        </p:sp>
        <p:sp>
          <p:nvSpPr>
            <p:cNvPr id="41" name="Rectangle 19"/>
            <p:cNvSpPr>
              <a:spLocks noChangeArrowheads="1"/>
            </p:cNvSpPr>
            <p:nvPr/>
          </p:nvSpPr>
          <p:spPr bwMode="auto">
            <a:xfrm>
              <a:off x="3491136" y="4801227"/>
              <a:ext cx="1728788" cy="56356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ctr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財務處承辦人</a:t>
              </a:r>
              <a:endParaRPr kumimoji="0" lang="en-US" altLang="zh-TW" sz="1400" dirty="0">
                <a:solidFill>
                  <a:srgbClr val="000A14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42" name="Rectangle 118"/>
            <p:cNvSpPr>
              <a:spLocks noChangeArrowheads="1"/>
            </p:cNvSpPr>
            <p:nvPr/>
          </p:nvSpPr>
          <p:spPr bwMode="auto">
            <a:xfrm>
              <a:off x="2124300" y="4009064"/>
              <a:ext cx="1510506" cy="360363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一級主管</a:t>
              </a:r>
            </a:p>
          </p:txBody>
        </p:sp>
        <p:sp>
          <p:nvSpPr>
            <p:cNvPr id="43" name="Rectangle 123"/>
            <p:cNvSpPr>
              <a:spLocks noChangeArrowheads="1"/>
            </p:cNvSpPr>
            <p:nvPr/>
          </p:nvSpPr>
          <p:spPr bwMode="auto">
            <a:xfrm>
              <a:off x="2124299" y="2424739"/>
              <a:ext cx="1512887" cy="53498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行政單位</a:t>
              </a:r>
            </a:p>
          </p:txBody>
        </p:sp>
        <p:sp>
          <p:nvSpPr>
            <p:cNvPr id="44" name="Rectangle 134" descr="二級主管"/>
            <p:cNvSpPr>
              <a:spLocks noChangeArrowheads="1"/>
            </p:cNvSpPr>
            <p:nvPr/>
          </p:nvSpPr>
          <p:spPr bwMode="auto">
            <a:xfrm>
              <a:off x="2124299" y="3289927"/>
              <a:ext cx="1510507" cy="422275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二級主管</a:t>
              </a:r>
            </a:p>
          </p:txBody>
        </p:sp>
        <p:sp>
          <p:nvSpPr>
            <p:cNvPr id="54" name="Rectangle 189"/>
            <p:cNvSpPr>
              <a:spLocks noChangeArrowheads="1"/>
            </p:cNvSpPr>
            <p:nvPr/>
          </p:nvSpPr>
          <p:spPr bwMode="auto">
            <a:xfrm>
              <a:off x="3491136" y="5664827"/>
              <a:ext cx="1728787" cy="563562"/>
            </a:xfrm>
            <a:prstGeom prst="rect">
              <a:avLst/>
            </a:prstGeom>
            <a:solidFill>
              <a:srgbClr val="FF99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fontAlgn="ctr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財務處主任</a:t>
              </a:r>
              <a:r>
                <a:rPr kumimoji="0" lang="en-US" altLang="zh-TW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(</a:t>
              </a:r>
              <a:r>
                <a:rPr kumimoji="0" lang="zh-TW" altLang="en-US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張秀如</a:t>
              </a:r>
              <a:r>
                <a:rPr kumimoji="0" lang="en-US" altLang="zh-TW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)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3"/>
          <p:cNvSpPr txBox="1">
            <a:spLocks/>
          </p:cNvSpPr>
          <p:nvPr/>
        </p:nvSpPr>
        <p:spPr bwMode="gray">
          <a:xfrm>
            <a:off x="0" y="0"/>
            <a:ext cx="8229600" cy="48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4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/>
            <a:r>
              <a:rPr lang="en-US" altLang="zh-TW" sz="2800" i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⊙</a:t>
            </a:r>
            <a:r>
              <a:rPr lang="zh-TW" altLang="en-US" sz="2800" i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各項經費動支</a:t>
            </a:r>
            <a:r>
              <a:rPr lang="zh-TW" altLang="en-US" sz="2800" i="0">
                <a:solidFill>
                  <a:srgbClr val="000A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簽核流程</a:t>
            </a:r>
            <a:endParaRPr lang="en-US" altLang="zh-TW" sz="2800" i="0" dirty="0">
              <a:ea typeface="新細明體" panose="02020500000000000000" pitchFamily="18" charset="-120"/>
            </a:endParaRPr>
          </a:p>
        </p:txBody>
      </p:sp>
      <p:cxnSp>
        <p:nvCxnSpPr>
          <p:cNvPr id="16" name="AutoShape 9"/>
          <p:cNvCxnSpPr>
            <a:cxnSpLocks noChangeShapeType="1"/>
          </p:cNvCxnSpPr>
          <p:nvPr/>
        </p:nvCxnSpPr>
        <p:spPr bwMode="auto">
          <a:xfrm>
            <a:off x="2917825" y="2711450"/>
            <a:ext cx="0" cy="1587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2" name="群組 21"/>
          <p:cNvGrpSpPr/>
          <p:nvPr/>
        </p:nvGrpSpPr>
        <p:grpSpPr>
          <a:xfrm>
            <a:off x="454509" y="551753"/>
            <a:ext cx="8208962" cy="5946775"/>
            <a:chOff x="395536" y="555217"/>
            <a:chExt cx="8208962" cy="5946775"/>
          </a:xfrm>
        </p:grpSpPr>
        <p:cxnSp>
          <p:nvCxnSpPr>
            <p:cNvPr id="23" name="直線單箭頭接點 22"/>
            <p:cNvCxnSpPr>
              <a:stCxn id="6" idx="2"/>
              <a:endCxn id="13" idx="0"/>
            </p:cNvCxnSpPr>
            <p:nvPr/>
          </p:nvCxnSpPr>
          <p:spPr>
            <a:xfrm>
              <a:off x="3593555" y="4214405"/>
              <a:ext cx="0" cy="37306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單箭頭接點 24"/>
            <p:cNvCxnSpPr>
              <a:stCxn id="13" idx="2"/>
              <a:endCxn id="7" idx="0"/>
            </p:cNvCxnSpPr>
            <p:nvPr/>
          </p:nvCxnSpPr>
          <p:spPr>
            <a:xfrm flipH="1">
              <a:off x="3591246" y="5151030"/>
              <a:ext cx="2309" cy="48736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群組 19"/>
            <p:cNvGrpSpPr/>
            <p:nvPr/>
          </p:nvGrpSpPr>
          <p:grpSpPr>
            <a:xfrm>
              <a:off x="395536" y="555217"/>
              <a:ext cx="8208962" cy="5946775"/>
              <a:chOff x="395288" y="549275"/>
              <a:chExt cx="8208962" cy="5946775"/>
            </a:xfrm>
          </p:grpSpPr>
          <p:sp>
            <p:nvSpPr>
              <p:cNvPr id="3" name="AutoShape 2"/>
              <p:cNvSpPr>
                <a:spLocks noChangeArrowheads="1"/>
              </p:cNvSpPr>
              <p:nvPr/>
            </p:nvSpPr>
            <p:spPr bwMode="auto">
              <a:xfrm>
                <a:off x="395288" y="549275"/>
                <a:ext cx="8208962" cy="523875"/>
              </a:xfrm>
              <a:prstGeom prst="cube">
                <a:avLst>
                  <a:gd name="adj" fmla="val 11806"/>
                </a:avLst>
              </a:prstGeom>
              <a:solidFill>
                <a:srgbClr val="339966"/>
              </a:soli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defRPr/>
                </a:pPr>
                <a:r>
                  <a:rPr kumimoji="0" lang="zh-TW" altLang="en-US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標楷體" pitchFamily="65" charset="-120"/>
                    <a:ea typeface="標楷體" pitchFamily="65" charset="-120"/>
                  </a:rPr>
                  <a:t>（二）</a:t>
                </a:r>
                <a:r>
                  <a:rPr kumimoji="0" lang="en-US" altLang="zh-TW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ea typeface="標楷體" pitchFamily="65" charset="-120"/>
                    <a:cs typeface="Times New Roman" panose="02020603050405020304" pitchFamily="18" charset="0"/>
                  </a:rPr>
                  <a:t>15,000</a:t>
                </a:r>
                <a:r>
                  <a:rPr kumimoji="0" lang="zh-TW" altLang="en-US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ea typeface="標楷體" pitchFamily="65" charset="-120"/>
                    <a:cs typeface="Times New Roman" panose="02020603050405020304" pitchFamily="18" charset="0"/>
                  </a:rPr>
                  <a:t>以上未達</a:t>
                </a:r>
                <a:r>
                  <a:rPr kumimoji="0" lang="en-US" altLang="zh-TW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ea typeface="標楷體" pitchFamily="65" charset="-120"/>
                    <a:cs typeface="Times New Roman" panose="02020603050405020304" pitchFamily="18" charset="0"/>
                  </a:rPr>
                  <a:t>200,000</a:t>
                </a:r>
                <a:r>
                  <a:rPr kumimoji="0" lang="zh-TW" altLang="en-US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ea typeface="標楷體" pitchFamily="65" charset="-120"/>
                    <a:cs typeface="Times New Roman" panose="02020603050405020304" pitchFamily="18" charset="0"/>
                  </a:rPr>
                  <a:t>元</a:t>
                </a:r>
                <a:r>
                  <a:rPr kumimoji="0" lang="zh-TW" altLang="en-US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標楷體" pitchFamily="65" charset="-120"/>
                    <a:ea typeface="標楷體" pitchFamily="65" charset="-120"/>
                  </a:rPr>
                  <a:t>請購案（不需採購程序者，如工讀金等）</a:t>
                </a:r>
              </a:p>
              <a:p>
                <a:pPr eaLnBrk="1" hangingPunct="1">
                  <a:spcBef>
                    <a:spcPct val="20000"/>
                  </a:spcBef>
                  <a:defRPr/>
                </a:pPr>
                <a:endParaRPr kumimoji="0" lang="en-US" altLang="zh-TW" sz="1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4" name="Rectangle 4"/>
              <p:cNvSpPr>
                <a:spLocks noChangeArrowheads="1"/>
              </p:cNvSpPr>
              <p:nvPr/>
            </p:nvSpPr>
            <p:spPr bwMode="auto">
              <a:xfrm>
                <a:off x="2400301" y="1341438"/>
                <a:ext cx="2374900" cy="360362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請購單申請人</a:t>
                </a:r>
              </a:p>
            </p:txBody>
          </p:sp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2411413" y="3644900"/>
                <a:ext cx="2363787" cy="563563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財務處承辦人</a:t>
                </a:r>
                <a:endParaRPr kumimoji="0" lang="en-US" altLang="zh-TW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2406795" y="5632450"/>
                <a:ext cx="2368405" cy="863600"/>
              </a:xfrm>
              <a:prstGeom prst="rect">
                <a:avLst/>
              </a:prstGeom>
              <a:solidFill>
                <a:srgbClr val="B2DE82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財務長</a:t>
                </a:r>
              </a:p>
            </p:txBody>
          </p:sp>
          <p:sp>
            <p:nvSpPr>
              <p:cNvPr id="8" name="Rectangle 8"/>
              <p:cNvSpPr>
                <a:spLocks noChangeArrowheads="1"/>
              </p:cNvSpPr>
              <p:nvPr/>
            </p:nvSpPr>
            <p:spPr bwMode="auto">
              <a:xfrm>
                <a:off x="2413000" y="2870200"/>
                <a:ext cx="995363" cy="360363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一級主管</a:t>
                </a:r>
              </a:p>
            </p:txBody>
          </p:sp>
          <p:sp>
            <p:nvSpPr>
              <p:cNvPr id="9" name="Rectangle 11"/>
              <p:cNvSpPr>
                <a:spLocks noChangeArrowheads="1"/>
              </p:cNvSpPr>
              <p:nvPr/>
            </p:nvSpPr>
            <p:spPr bwMode="auto">
              <a:xfrm>
                <a:off x="2406795" y="1960563"/>
                <a:ext cx="1001568" cy="300037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行政單位</a:t>
                </a:r>
              </a:p>
            </p:txBody>
          </p:sp>
          <p:sp>
            <p:nvSpPr>
              <p:cNvPr id="10" name="Rectangle 13"/>
              <p:cNvSpPr>
                <a:spLocks noChangeArrowheads="1"/>
              </p:cNvSpPr>
              <p:nvPr/>
            </p:nvSpPr>
            <p:spPr bwMode="auto">
              <a:xfrm>
                <a:off x="3764605" y="1960563"/>
                <a:ext cx="1010596" cy="300037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教學單位</a:t>
                </a:r>
              </a:p>
            </p:txBody>
          </p:sp>
          <p:sp>
            <p:nvSpPr>
              <p:cNvPr id="11" name="Rectangle 15" descr="二級主管"/>
              <p:cNvSpPr>
                <a:spLocks noChangeArrowheads="1"/>
              </p:cNvSpPr>
              <p:nvPr/>
            </p:nvSpPr>
            <p:spPr bwMode="auto">
              <a:xfrm>
                <a:off x="2406796" y="2422525"/>
                <a:ext cx="1001568" cy="288925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二級主管</a:t>
                </a:r>
              </a:p>
            </p:txBody>
          </p:sp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764605" y="2422525"/>
                <a:ext cx="1010595" cy="792163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系所主任</a:t>
                </a:r>
              </a:p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、院長</a:t>
                </a:r>
              </a:p>
            </p:txBody>
          </p:sp>
          <p:sp>
            <p:nvSpPr>
              <p:cNvPr id="13" name="Rectangle 30"/>
              <p:cNvSpPr>
                <a:spLocks noChangeArrowheads="1"/>
              </p:cNvSpPr>
              <p:nvPr/>
            </p:nvSpPr>
            <p:spPr bwMode="auto">
              <a:xfrm>
                <a:off x="2411413" y="4581525"/>
                <a:ext cx="2363787" cy="563563"/>
              </a:xfrm>
              <a:prstGeom prst="rect">
                <a:avLst/>
              </a:prstGeom>
              <a:solidFill>
                <a:srgbClr val="FF99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財務處主任</a:t>
                </a:r>
                <a:r>
                  <a:rPr kumimoji="0" lang="en-US" altLang="zh-TW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kumimoji="0" lang="zh-TW" altLang="en-US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張秀如</a:t>
                </a:r>
                <a:r>
                  <a:rPr kumimoji="0" lang="en-US" altLang="zh-TW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</a:p>
            </p:txBody>
          </p:sp>
          <p:cxnSp>
            <p:nvCxnSpPr>
              <p:cNvPr id="14" name="AutoShape 7"/>
              <p:cNvCxnSpPr>
                <a:cxnSpLocks noChangeShapeType="1"/>
              </p:cNvCxnSpPr>
              <p:nvPr/>
            </p:nvCxnSpPr>
            <p:spPr bwMode="auto">
              <a:xfrm flipH="1">
                <a:off x="2905125" y="1701800"/>
                <a:ext cx="658813" cy="258763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AutoShape 14"/>
              <p:cNvCxnSpPr>
                <a:cxnSpLocks noChangeShapeType="1"/>
              </p:cNvCxnSpPr>
              <p:nvPr/>
            </p:nvCxnSpPr>
            <p:spPr bwMode="auto">
              <a:xfrm>
                <a:off x="3563938" y="1701800"/>
                <a:ext cx="708025" cy="258763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" name="AutoShape 9"/>
              <p:cNvCxnSpPr>
                <a:cxnSpLocks noChangeShapeType="1"/>
              </p:cNvCxnSpPr>
              <p:nvPr/>
            </p:nvCxnSpPr>
            <p:spPr bwMode="auto">
              <a:xfrm>
                <a:off x="2917825" y="2260600"/>
                <a:ext cx="0" cy="158750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" name="AutoShape 9"/>
              <p:cNvCxnSpPr>
                <a:cxnSpLocks noChangeShapeType="1"/>
              </p:cNvCxnSpPr>
              <p:nvPr/>
            </p:nvCxnSpPr>
            <p:spPr bwMode="auto">
              <a:xfrm>
                <a:off x="4276870" y="2260600"/>
                <a:ext cx="0" cy="158750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" name="直線單箭頭接點 18"/>
              <p:cNvCxnSpPr>
                <a:stCxn id="8" idx="2"/>
                <a:endCxn id="6" idx="0"/>
              </p:cNvCxnSpPr>
              <p:nvPr/>
            </p:nvCxnSpPr>
            <p:spPr>
              <a:xfrm>
                <a:off x="2910682" y="3230563"/>
                <a:ext cx="682625" cy="414337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單箭頭接點 20"/>
              <p:cNvCxnSpPr>
                <a:stCxn id="12" idx="2"/>
                <a:endCxn id="6" idx="0"/>
              </p:cNvCxnSpPr>
              <p:nvPr/>
            </p:nvCxnSpPr>
            <p:spPr>
              <a:xfrm flipH="1">
                <a:off x="3593307" y="3214688"/>
                <a:ext cx="676596" cy="43021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 Box 34"/>
              <p:cNvSpPr txBox="1">
                <a:spLocks noChangeArrowheads="1"/>
              </p:cNvSpPr>
              <p:nvPr/>
            </p:nvSpPr>
            <p:spPr bwMode="auto">
              <a:xfrm>
                <a:off x="4906963" y="2300288"/>
                <a:ext cx="2087562" cy="517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zh-TW" altLang="en-US" sz="1400" dirty="0">
                    <a:latin typeface="Times New Roman" panose="02020603050405020304" pitchFamily="18" charset="0"/>
                    <a:ea typeface="標楷體" panose="03000509000000000000" pitchFamily="65" charset="-120"/>
                  </a:rPr>
                  <a:t>系所是否經院長簽核由各院自訂</a:t>
                </a:r>
              </a:p>
            </p:txBody>
          </p:sp>
          <p:sp>
            <p:nvSpPr>
              <p:cNvPr id="27" name="Text Box 18"/>
              <p:cNvSpPr txBox="1">
                <a:spLocks noChangeArrowheads="1"/>
              </p:cNvSpPr>
              <p:nvPr/>
            </p:nvSpPr>
            <p:spPr bwMode="auto">
              <a:xfrm>
                <a:off x="4859338" y="4581525"/>
                <a:ext cx="2952750" cy="4889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經費動支金額未達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3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萬元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(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不含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3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萬元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)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，經校長授權由財務處主任代決。</a:t>
                </a:r>
              </a:p>
            </p:txBody>
          </p:sp>
          <p:sp>
            <p:nvSpPr>
              <p:cNvPr id="28" name="Text Box 19"/>
              <p:cNvSpPr txBox="1">
                <a:spLocks noChangeArrowheads="1"/>
              </p:cNvSpPr>
              <p:nvPr/>
            </p:nvSpPr>
            <p:spPr bwMode="auto">
              <a:xfrm>
                <a:off x="4859338" y="5718001"/>
                <a:ext cx="3168650" cy="6924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經費動支金額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3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萬元以上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(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含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3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萬元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)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、未達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20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萬元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(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不含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20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萬元</a:t>
                </a:r>
                <a:r>
                  <a:rPr lang="en-US" altLang="zh-TW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)</a:t>
                </a:r>
                <a:r>
                  <a:rPr lang="zh-TW" altLang="en-US" sz="1300" dirty="0">
                    <a:latin typeface="Times New Roman" panose="02020603050405020304" pitchFamily="18" charset="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，經校長授權由財務長代決。</a:t>
                </a:r>
              </a:p>
            </p:txBody>
          </p:sp>
          <p:grpSp>
            <p:nvGrpSpPr>
              <p:cNvPr id="29" name="群組 25"/>
              <p:cNvGrpSpPr>
                <a:grpSpLocks/>
              </p:cNvGrpSpPr>
              <p:nvPr/>
            </p:nvGrpSpPr>
            <p:grpSpPr bwMode="auto">
              <a:xfrm>
                <a:off x="5013325" y="2024063"/>
                <a:ext cx="361950" cy="276225"/>
                <a:chOff x="4354513" y="2066131"/>
                <a:chExt cx="361503" cy="173038"/>
              </a:xfrm>
            </p:grpSpPr>
            <p:cxnSp>
              <p:nvCxnSpPr>
                <p:cNvPr id="30" name="直線接點 29"/>
                <p:cNvCxnSpPr/>
                <p:nvPr/>
              </p:nvCxnSpPr>
              <p:spPr>
                <a:xfrm>
                  <a:off x="4354513" y="2066131"/>
                  <a:ext cx="361503" cy="0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直線單箭頭接點 30"/>
                <p:cNvCxnSpPr/>
                <p:nvPr/>
              </p:nvCxnSpPr>
              <p:spPr>
                <a:xfrm>
                  <a:off x="4716016" y="2066131"/>
                  <a:ext cx="0" cy="17303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群組 28"/>
              <p:cNvGrpSpPr>
                <a:grpSpLocks/>
              </p:cNvGrpSpPr>
              <p:nvPr/>
            </p:nvGrpSpPr>
            <p:grpSpPr bwMode="auto">
              <a:xfrm>
                <a:off x="5013325" y="2870200"/>
                <a:ext cx="349250" cy="265113"/>
                <a:chOff x="4346792" y="2989724"/>
                <a:chExt cx="349367" cy="143766"/>
              </a:xfrm>
            </p:grpSpPr>
            <p:cxnSp>
              <p:nvCxnSpPr>
                <p:cNvPr id="33" name="直線接點 32"/>
                <p:cNvCxnSpPr/>
                <p:nvPr/>
              </p:nvCxnSpPr>
              <p:spPr>
                <a:xfrm>
                  <a:off x="4346792" y="3133490"/>
                  <a:ext cx="34936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線單箭頭接點 33"/>
                <p:cNvCxnSpPr/>
                <p:nvPr/>
              </p:nvCxnSpPr>
              <p:spPr>
                <a:xfrm flipV="1">
                  <a:off x="4696159" y="2989724"/>
                  <a:ext cx="0" cy="143766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35" name="文字方塊 34"/>
          <p:cNvSpPr txBox="1"/>
          <p:nvPr/>
        </p:nvSpPr>
        <p:spPr>
          <a:xfrm>
            <a:off x="7473516" y="208142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1150126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書函附件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65F931-C7D6-4396-846B-38EEBE8CA20E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3"/>
          <p:cNvSpPr txBox="1">
            <a:spLocks/>
          </p:cNvSpPr>
          <p:nvPr/>
        </p:nvSpPr>
        <p:spPr bwMode="gray">
          <a:xfrm>
            <a:off x="0" y="0"/>
            <a:ext cx="8229600" cy="48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4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/>
            <a:r>
              <a:rPr lang="en-US" altLang="zh-TW" sz="2800" i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⊙</a:t>
            </a:r>
            <a:r>
              <a:rPr lang="zh-TW" altLang="en-US" sz="2800" i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各項經費動支</a:t>
            </a:r>
            <a:r>
              <a:rPr lang="zh-TW" altLang="en-US" sz="2800" i="0">
                <a:solidFill>
                  <a:srgbClr val="000A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簽核流程</a:t>
            </a:r>
            <a:endParaRPr lang="en-US" altLang="zh-TW" sz="2800" i="0" dirty="0">
              <a:ea typeface="新細明體" panose="02020500000000000000" pitchFamily="18" charset="-120"/>
            </a:endParaRPr>
          </a:p>
        </p:txBody>
      </p:sp>
      <p:grpSp>
        <p:nvGrpSpPr>
          <p:cNvPr id="22" name="群組 21"/>
          <p:cNvGrpSpPr/>
          <p:nvPr/>
        </p:nvGrpSpPr>
        <p:grpSpPr>
          <a:xfrm>
            <a:off x="675481" y="686594"/>
            <a:ext cx="7793037" cy="5905500"/>
            <a:chOff x="893763" y="467344"/>
            <a:chExt cx="7793037" cy="5905500"/>
          </a:xfrm>
        </p:grpSpPr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3563938" y="1916113"/>
              <a:ext cx="1008061" cy="300037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教學單位</a:t>
              </a:r>
            </a:p>
          </p:txBody>
        </p:sp>
        <p:grpSp>
          <p:nvGrpSpPr>
            <p:cNvPr id="20" name="群組 19"/>
            <p:cNvGrpSpPr/>
            <p:nvPr/>
          </p:nvGrpSpPr>
          <p:grpSpPr>
            <a:xfrm>
              <a:off x="893763" y="467344"/>
              <a:ext cx="7793037" cy="5905500"/>
              <a:chOff x="869049" y="476251"/>
              <a:chExt cx="7793037" cy="5905500"/>
            </a:xfrm>
          </p:grpSpPr>
          <p:sp>
            <p:nvSpPr>
              <p:cNvPr id="12" name="Rectangle 24"/>
              <p:cNvSpPr>
                <a:spLocks noChangeArrowheads="1"/>
              </p:cNvSpPr>
              <p:nvPr/>
            </p:nvSpPr>
            <p:spPr bwMode="auto">
              <a:xfrm>
                <a:off x="3563938" y="2420938"/>
                <a:ext cx="1008063" cy="792162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系所主任</a:t>
                </a:r>
              </a:p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、院長</a:t>
                </a:r>
              </a:p>
            </p:txBody>
          </p:sp>
          <p:grpSp>
            <p:nvGrpSpPr>
              <p:cNvPr id="18" name="群組 17"/>
              <p:cNvGrpSpPr/>
              <p:nvPr/>
            </p:nvGrpSpPr>
            <p:grpSpPr>
              <a:xfrm>
                <a:off x="869049" y="476251"/>
                <a:ext cx="7793037" cy="5905500"/>
                <a:chOff x="811213" y="476250"/>
                <a:chExt cx="7793037" cy="5905500"/>
              </a:xfrm>
            </p:grpSpPr>
            <p:sp>
              <p:nvSpPr>
                <p:cNvPr id="3" name="AutoShape 2"/>
                <p:cNvSpPr>
                  <a:spLocks noChangeArrowheads="1"/>
                </p:cNvSpPr>
                <p:nvPr/>
              </p:nvSpPr>
              <p:spPr bwMode="auto">
                <a:xfrm>
                  <a:off x="811213" y="476250"/>
                  <a:ext cx="7793037" cy="576263"/>
                </a:xfrm>
                <a:prstGeom prst="cube">
                  <a:avLst>
                    <a:gd name="adj" fmla="val 11806"/>
                  </a:avLst>
                </a:prstGeom>
                <a:solidFill>
                  <a:srgbClr val="339966"/>
                </a:solidFill>
                <a:ln>
                  <a:noFill/>
                </a:ln>
                <a:effectLst/>
              </p:spPr>
              <p:txBody>
                <a:bodyPr anchor="ctr"/>
                <a:lstStyle/>
                <a:p>
                  <a:pPr eaLnBrk="1" hangingPunct="1">
                    <a:spcBef>
                      <a:spcPct val="20000"/>
                    </a:spcBef>
                    <a:defRPr/>
                  </a:pPr>
                  <a:r>
                    <a:rPr kumimoji="0" lang="zh-TW" altLang="en-US" b="1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標楷體" pitchFamily="65" charset="-120"/>
                      <a:ea typeface="標楷體" pitchFamily="65" charset="-120"/>
                    </a:rPr>
                    <a:t>（三）</a:t>
                  </a:r>
                  <a:r>
                    <a:rPr kumimoji="0" lang="zh-TW" altLang="en-US" b="1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anose="02020603050405020304" pitchFamily="18" charset="0"/>
                      <a:ea typeface="標楷體" pitchFamily="65" charset="-120"/>
                      <a:cs typeface="Times New Roman" panose="02020603050405020304" pitchFamily="18" charset="0"/>
                    </a:rPr>
                    <a:t>動支金額</a:t>
                  </a:r>
                  <a:r>
                    <a:rPr kumimoji="0" lang="en-US" altLang="zh-TW" b="1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anose="02020603050405020304" pitchFamily="18" charset="0"/>
                      <a:ea typeface="標楷體" pitchFamily="65" charset="-120"/>
                      <a:cs typeface="Times New Roman" panose="02020603050405020304" pitchFamily="18" charset="0"/>
                    </a:rPr>
                    <a:t>15,000</a:t>
                  </a:r>
                  <a:r>
                    <a:rPr kumimoji="0" lang="zh-TW" altLang="en-US" b="1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anose="02020603050405020304" pitchFamily="18" charset="0"/>
                      <a:ea typeface="標楷體" pitchFamily="65" charset="-120"/>
                      <a:cs typeface="Times New Roman" panose="02020603050405020304" pitchFamily="18" charset="0"/>
                    </a:rPr>
                    <a:t>元以上未達</a:t>
                  </a:r>
                  <a:r>
                    <a:rPr kumimoji="0" lang="en-US" altLang="zh-TW" b="1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anose="02020603050405020304" pitchFamily="18" charset="0"/>
                      <a:ea typeface="標楷體" pitchFamily="65" charset="-120"/>
                      <a:cs typeface="Times New Roman" panose="02020603050405020304" pitchFamily="18" charset="0"/>
                    </a:rPr>
                    <a:t>200,000</a:t>
                  </a:r>
                  <a:r>
                    <a:rPr kumimoji="0" lang="zh-TW" altLang="en-US" b="1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anose="02020603050405020304" pitchFamily="18" charset="0"/>
                      <a:ea typeface="標楷體" pitchFamily="65" charset="-120"/>
                      <a:cs typeface="Times New Roman" panose="02020603050405020304" pitchFamily="18" charset="0"/>
                    </a:rPr>
                    <a:t>元</a:t>
                  </a:r>
                  <a:r>
                    <a:rPr kumimoji="0" lang="zh-TW" altLang="en-US" b="1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標楷體" pitchFamily="65" charset="-120"/>
                      <a:ea typeface="標楷體" pitchFamily="65" charset="-120"/>
                    </a:rPr>
                    <a:t>請購案（需經採購程序者）</a:t>
                  </a:r>
                  <a:endParaRPr kumimoji="0" lang="zh-TW" altLang="en-US" sz="1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標楷體" pitchFamily="65" charset="-120"/>
                    <a:ea typeface="標楷體" pitchFamily="65" charset="-120"/>
                  </a:endParaRPr>
                </a:p>
              </p:txBody>
            </p:sp>
            <p:sp>
              <p:nvSpPr>
                <p:cNvPr id="4" name="Rectangle 4"/>
                <p:cNvSpPr>
                  <a:spLocks noChangeArrowheads="1"/>
                </p:cNvSpPr>
                <p:nvPr/>
              </p:nvSpPr>
              <p:spPr bwMode="auto">
                <a:xfrm>
                  <a:off x="2268538" y="1268413"/>
                  <a:ext cx="2303461" cy="360362"/>
                </a:xfrm>
                <a:prstGeom prst="rect">
                  <a:avLst/>
                </a:prstGeom>
                <a:solidFill>
                  <a:srgbClr val="33CCCC"/>
                </a:solidFill>
                <a:ln>
                  <a:noFill/>
                </a:ln>
                <a:effectLst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kumimoji="0" lang="zh-TW" altLang="en-US" sz="1800" dirty="0">
                      <a:solidFill>
                        <a:srgbClr val="000A14"/>
                      </a:solidFill>
                      <a:ea typeface="標楷體" panose="03000509000000000000" pitchFamily="65" charset="-120"/>
                    </a:rPr>
                    <a:t>請購單申請人</a:t>
                  </a:r>
                </a:p>
              </p:txBody>
            </p:sp>
            <p:sp>
              <p:nvSpPr>
                <p:cNvPr id="6" name="Rectangle 5"/>
                <p:cNvSpPr>
                  <a:spLocks noChangeArrowheads="1"/>
                </p:cNvSpPr>
                <p:nvPr/>
              </p:nvSpPr>
              <p:spPr bwMode="auto">
                <a:xfrm>
                  <a:off x="2268538" y="4437063"/>
                  <a:ext cx="2303461" cy="563562"/>
                </a:xfrm>
                <a:prstGeom prst="rect">
                  <a:avLst/>
                </a:prstGeom>
                <a:solidFill>
                  <a:srgbClr val="FF99CC"/>
                </a:solidFill>
                <a:ln>
                  <a:noFill/>
                </a:ln>
                <a:effectLst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kumimoji="0" lang="zh-TW" altLang="en-US" sz="1400" dirty="0">
                      <a:solidFill>
                        <a:srgbClr val="000A14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財務處主任</a:t>
                  </a:r>
                  <a:r>
                    <a:rPr kumimoji="0" lang="en-US" altLang="zh-TW" sz="1400" dirty="0">
                      <a:solidFill>
                        <a:srgbClr val="000A14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(</a:t>
                  </a:r>
                  <a:r>
                    <a:rPr kumimoji="0" lang="zh-TW" altLang="en-US" sz="1400" dirty="0">
                      <a:solidFill>
                        <a:srgbClr val="000A14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張秀如</a:t>
                  </a:r>
                  <a:r>
                    <a:rPr kumimoji="0" lang="en-US" altLang="zh-TW" sz="1400" dirty="0">
                      <a:solidFill>
                        <a:srgbClr val="000A14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)</a:t>
                  </a:r>
                </a:p>
              </p:txBody>
            </p:sp>
            <p:sp>
              <p:nvSpPr>
                <p:cNvPr id="7" name="Rectangle 6"/>
                <p:cNvSpPr>
                  <a:spLocks noChangeArrowheads="1"/>
                </p:cNvSpPr>
                <p:nvPr/>
              </p:nvSpPr>
              <p:spPr bwMode="auto">
                <a:xfrm>
                  <a:off x="2268538" y="5300663"/>
                  <a:ext cx="2303461" cy="863600"/>
                </a:xfrm>
                <a:prstGeom prst="rect">
                  <a:avLst/>
                </a:prstGeom>
                <a:solidFill>
                  <a:srgbClr val="B2DE82"/>
                </a:solidFill>
                <a:ln>
                  <a:noFill/>
                </a:ln>
                <a:effectLst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kumimoji="0" lang="zh-TW" altLang="en-US" sz="1800" dirty="0">
                      <a:solidFill>
                        <a:srgbClr val="000A14"/>
                      </a:solidFill>
                      <a:ea typeface="標楷體" panose="03000509000000000000" pitchFamily="65" charset="-120"/>
                    </a:rPr>
                    <a:t>財務長</a:t>
                  </a:r>
                </a:p>
              </p:txBody>
            </p:sp>
            <p:sp>
              <p:nvSpPr>
                <p:cNvPr id="8" name="Rectangle 14"/>
                <p:cNvSpPr>
                  <a:spLocks noChangeArrowheads="1"/>
                </p:cNvSpPr>
                <p:nvPr/>
              </p:nvSpPr>
              <p:spPr bwMode="auto">
                <a:xfrm>
                  <a:off x="2268538" y="2852738"/>
                  <a:ext cx="1008062" cy="360362"/>
                </a:xfrm>
                <a:prstGeom prst="rect">
                  <a:avLst/>
                </a:prstGeom>
                <a:solidFill>
                  <a:srgbClr val="33CCCC"/>
                </a:solidFill>
                <a:ln>
                  <a:noFill/>
                </a:ln>
                <a:effectLst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kumimoji="0" lang="zh-TW" altLang="en-US" sz="1800">
                      <a:solidFill>
                        <a:srgbClr val="000A14"/>
                      </a:solidFill>
                      <a:ea typeface="標楷體" panose="03000509000000000000" pitchFamily="65" charset="-120"/>
                    </a:rPr>
                    <a:t>一級主管</a:t>
                  </a:r>
                </a:p>
              </p:txBody>
            </p:sp>
            <p:sp>
              <p:nvSpPr>
                <p:cNvPr id="9" name="Rectangle 17"/>
                <p:cNvSpPr>
                  <a:spLocks noChangeArrowheads="1"/>
                </p:cNvSpPr>
                <p:nvPr/>
              </p:nvSpPr>
              <p:spPr bwMode="auto">
                <a:xfrm>
                  <a:off x="2268538" y="1916113"/>
                  <a:ext cx="1008062" cy="300037"/>
                </a:xfrm>
                <a:prstGeom prst="rect">
                  <a:avLst/>
                </a:prstGeom>
                <a:solidFill>
                  <a:srgbClr val="33CCCC"/>
                </a:solidFill>
                <a:ln>
                  <a:noFill/>
                </a:ln>
                <a:effectLst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kumimoji="0" lang="zh-TW" altLang="en-US" sz="1800" dirty="0">
                      <a:solidFill>
                        <a:srgbClr val="000A14"/>
                      </a:solidFill>
                      <a:ea typeface="標楷體" panose="03000509000000000000" pitchFamily="65" charset="-120"/>
                    </a:rPr>
                    <a:t>行政單位</a:t>
                  </a:r>
                </a:p>
              </p:txBody>
            </p:sp>
            <p:sp>
              <p:nvSpPr>
                <p:cNvPr id="11" name="Rectangle 23" descr="二級主管"/>
                <p:cNvSpPr>
                  <a:spLocks noChangeArrowheads="1"/>
                </p:cNvSpPr>
                <p:nvPr/>
              </p:nvSpPr>
              <p:spPr bwMode="auto">
                <a:xfrm>
                  <a:off x="2268538" y="2420938"/>
                  <a:ext cx="1008062" cy="288925"/>
                </a:xfrm>
                <a:prstGeom prst="rect">
                  <a:avLst/>
                </a:prstGeom>
                <a:solidFill>
                  <a:srgbClr val="33CCCC"/>
                </a:solidFill>
                <a:ln>
                  <a:noFill/>
                </a:ln>
                <a:effectLst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kumimoji="0" lang="zh-TW" altLang="en-US" sz="1800">
                      <a:solidFill>
                        <a:srgbClr val="000A14"/>
                      </a:solidFill>
                      <a:ea typeface="標楷體" panose="03000509000000000000" pitchFamily="65" charset="-120"/>
                    </a:rPr>
                    <a:t>二級主管</a:t>
                  </a:r>
                </a:p>
              </p:txBody>
            </p:sp>
            <p:sp>
              <p:nvSpPr>
                <p:cNvPr id="13" name="Rectangle 28"/>
                <p:cNvSpPr>
                  <a:spLocks noChangeArrowheads="1"/>
                </p:cNvSpPr>
                <p:nvPr/>
              </p:nvSpPr>
              <p:spPr bwMode="auto">
                <a:xfrm>
                  <a:off x="6588123" y="2420936"/>
                  <a:ext cx="1655763" cy="1079501"/>
                </a:xfrm>
                <a:prstGeom prst="rect">
                  <a:avLst/>
                </a:prstGeom>
                <a:solidFill>
                  <a:srgbClr val="CC99FF"/>
                </a:solidFill>
                <a:ln>
                  <a:noFill/>
                </a:ln>
                <a:effectLst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kumimoji="0" lang="zh-TW" altLang="en-US" sz="1600" dirty="0">
                      <a:solidFill>
                        <a:srgbClr val="000A14"/>
                      </a:solidFill>
                      <a:ea typeface="標楷體" panose="03000509000000000000" pitchFamily="65" charset="-120"/>
                    </a:rPr>
                    <a:t>採購單位</a:t>
                  </a:r>
                </a:p>
              </p:txBody>
            </p:sp>
            <p:sp>
              <p:nvSpPr>
                <p:cNvPr id="15" name="Rectangle 59"/>
                <p:cNvSpPr>
                  <a:spLocks noChangeArrowheads="1"/>
                </p:cNvSpPr>
                <p:nvPr/>
              </p:nvSpPr>
              <p:spPr bwMode="auto">
                <a:xfrm>
                  <a:off x="6588123" y="5003223"/>
                  <a:ext cx="1655763" cy="863600"/>
                </a:xfrm>
                <a:prstGeom prst="rect">
                  <a:avLst/>
                </a:prstGeom>
                <a:solidFill>
                  <a:srgbClr val="CC99FF"/>
                </a:solidFill>
                <a:ln>
                  <a:noFill/>
                </a:ln>
                <a:effectLst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kumimoji="0" lang="zh-TW" altLang="en-US" sz="1800" dirty="0">
                      <a:solidFill>
                        <a:srgbClr val="000A14"/>
                      </a:solidFill>
                      <a:ea typeface="標楷體" panose="03000509000000000000" pitchFamily="65" charset="-120"/>
                    </a:rPr>
                    <a:t>總務長</a:t>
                  </a:r>
                </a:p>
              </p:txBody>
            </p:sp>
            <p:sp>
              <p:nvSpPr>
                <p:cNvPr id="16" name="Rectangle 65"/>
                <p:cNvSpPr>
                  <a:spLocks noChangeArrowheads="1"/>
                </p:cNvSpPr>
                <p:nvPr/>
              </p:nvSpPr>
              <p:spPr bwMode="auto">
                <a:xfrm>
                  <a:off x="2268538" y="3500438"/>
                  <a:ext cx="2303461" cy="563562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  <a:effectLst>
                  <a:outerShdw dist="35921" dir="2700000" algn="ctr" rotWithShape="0">
                    <a:schemeClr val="bg2"/>
                  </a:outerShdw>
                </a:effectLst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kumimoji="0" lang="zh-TW" altLang="en-US" sz="1400" dirty="0">
                      <a:solidFill>
                        <a:srgbClr val="000A14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財務處承辦人</a:t>
                  </a:r>
                  <a:endParaRPr kumimoji="0" lang="en-US" altLang="zh-TW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cxnSp>
              <p:nvCxnSpPr>
                <p:cNvPr id="17" name="直線單箭頭接點 16"/>
                <p:cNvCxnSpPr>
                  <a:stCxn id="4" idx="2"/>
                  <a:endCxn id="9" idx="0"/>
                </p:cNvCxnSpPr>
                <p:nvPr/>
              </p:nvCxnSpPr>
              <p:spPr>
                <a:xfrm flipH="1">
                  <a:off x="2772569" y="1628775"/>
                  <a:ext cx="647700" cy="28733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直線單箭頭接點 18"/>
                <p:cNvCxnSpPr>
                  <a:stCxn id="4" idx="2"/>
                  <a:endCxn id="10" idx="0"/>
                </p:cNvCxnSpPr>
                <p:nvPr/>
              </p:nvCxnSpPr>
              <p:spPr>
                <a:xfrm>
                  <a:off x="3420269" y="1628775"/>
                  <a:ext cx="647700" cy="28733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直線單箭頭接點 20"/>
                <p:cNvCxnSpPr>
                  <a:stCxn id="9" idx="2"/>
                  <a:endCxn id="11" idx="0"/>
                </p:cNvCxnSpPr>
                <p:nvPr/>
              </p:nvCxnSpPr>
              <p:spPr>
                <a:xfrm>
                  <a:off x="2772569" y="2216150"/>
                  <a:ext cx="0" cy="20478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直線單箭頭接點 22"/>
                <p:cNvCxnSpPr>
                  <a:stCxn id="11" idx="2"/>
                  <a:endCxn id="8" idx="0"/>
                </p:cNvCxnSpPr>
                <p:nvPr/>
              </p:nvCxnSpPr>
              <p:spPr>
                <a:xfrm>
                  <a:off x="2772569" y="2709863"/>
                  <a:ext cx="0" cy="142875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直線單箭頭接點 24"/>
                <p:cNvCxnSpPr>
                  <a:stCxn id="10" idx="2"/>
                  <a:endCxn id="12" idx="0"/>
                </p:cNvCxnSpPr>
                <p:nvPr/>
              </p:nvCxnSpPr>
              <p:spPr>
                <a:xfrm>
                  <a:off x="4067969" y="2216150"/>
                  <a:ext cx="1" cy="20478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直線單箭頭接點 27"/>
                <p:cNvCxnSpPr>
                  <a:stCxn id="8" idx="2"/>
                  <a:endCxn id="16" idx="0"/>
                </p:cNvCxnSpPr>
                <p:nvPr/>
              </p:nvCxnSpPr>
              <p:spPr>
                <a:xfrm>
                  <a:off x="2772569" y="3213100"/>
                  <a:ext cx="647700" cy="28733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線單箭頭接點 29"/>
                <p:cNvCxnSpPr>
                  <a:stCxn id="12" idx="2"/>
                  <a:endCxn id="16" idx="0"/>
                </p:cNvCxnSpPr>
                <p:nvPr/>
              </p:nvCxnSpPr>
              <p:spPr>
                <a:xfrm flipH="1">
                  <a:off x="3420269" y="3213100"/>
                  <a:ext cx="647701" cy="28733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線單箭頭接點 31"/>
                <p:cNvCxnSpPr>
                  <a:stCxn id="16" idx="2"/>
                  <a:endCxn id="6" idx="0"/>
                </p:cNvCxnSpPr>
                <p:nvPr/>
              </p:nvCxnSpPr>
              <p:spPr>
                <a:xfrm>
                  <a:off x="3420269" y="4064000"/>
                  <a:ext cx="0" cy="373063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線單箭頭接點 33"/>
                <p:cNvCxnSpPr>
                  <a:stCxn id="6" idx="2"/>
                  <a:endCxn id="7" idx="0"/>
                </p:cNvCxnSpPr>
                <p:nvPr/>
              </p:nvCxnSpPr>
              <p:spPr>
                <a:xfrm>
                  <a:off x="3420269" y="5000625"/>
                  <a:ext cx="0" cy="30003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Line 70"/>
                <p:cNvSpPr>
                  <a:spLocks noChangeShapeType="1"/>
                </p:cNvSpPr>
                <p:nvPr/>
              </p:nvSpPr>
              <p:spPr bwMode="auto">
                <a:xfrm>
                  <a:off x="3419475" y="6165850"/>
                  <a:ext cx="0" cy="2159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6" name="Line 71"/>
                <p:cNvSpPr>
                  <a:spLocks noChangeShapeType="1"/>
                </p:cNvSpPr>
                <p:nvPr/>
              </p:nvSpPr>
              <p:spPr bwMode="auto">
                <a:xfrm>
                  <a:off x="3419475" y="6381750"/>
                  <a:ext cx="180022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7" name="Line 72"/>
                <p:cNvSpPr>
                  <a:spLocks noChangeShapeType="1"/>
                </p:cNvSpPr>
                <p:nvPr/>
              </p:nvSpPr>
              <p:spPr bwMode="auto">
                <a:xfrm flipV="1">
                  <a:off x="5219700" y="1557338"/>
                  <a:ext cx="0" cy="48244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sp>
              <p:nvSpPr>
                <p:cNvPr id="38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5219700" y="1557337"/>
                  <a:ext cx="2196306" cy="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TW" altLang="en-US"/>
                </a:p>
              </p:txBody>
            </p:sp>
            <p:cxnSp>
              <p:nvCxnSpPr>
                <p:cNvPr id="40" name="直線單箭頭接點 39"/>
                <p:cNvCxnSpPr>
                  <a:endCxn id="13" idx="0"/>
                </p:cNvCxnSpPr>
                <p:nvPr/>
              </p:nvCxnSpPr>
              <p:spPr>
                <a:xfrm flipH="1">
                  <a:off x="7416005" y="1557338"/>
                  <a:ext cx="2" cy="86359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單箭頭接點 46"/>
                <p:cNvCxnSpPr>
                  <a:cxnSpLocks/>
                  <a:stCxn id="13" idx="2"/>
                  <a:endCxn id="15" idx="0"/>
                </p:cNvCxnSpPr>
                <p:nvPr/>
              </p:nvCxnSpPr>
              <p:spPr>
                <a:xfrm>
                  <a:off x="7416005" y="3500437"/>
                  <a:ext cx="0" cy="1502786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4706938" y="2205038"/>
                  <a:ext cx="1368425" cy="730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zh-TW" altLang="en-US" sz="1400" dirty="0">
                      <a:ea typeface="標楷體" panose="03000509000000000000" pitchFamily="65" charset="-120"/>
                    </a:rPr>
                    <a:t>系所是否經院長簽核由各院自訂</a:t>
                  </a:r>
                </a:p>
              </p:txBody>
            </p:sp>
            <p:sp>
              <p:nvSpPr>
                <p:cNvPr id="50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5219700" y="5145087"/>
                  <a:ext cx="1476698" cy="8858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kumimoji="1"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kumimoji="1"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kumimoji="1"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kumimoji="1"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zh-TW" altLang="en-US" sz="1300" dirty="0"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請採購金額未達</a:t>
                  </a:r>
                  <a:r>
                    <a:rPr lang="en-US" altLang="zh-TW" sz="1300" dirty="0"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20</a:t>
                  </a:r>
                  <a:r>
                    <a:rPr lang="zh-TW" altLang="en-US" sz="1300" dirty="0"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萬元</a:t>
                  </a:r>
                  <a:r>
                    <a:rPr lang="en-US" altLang="zh-TW" sz="1300" dirty="0"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(</a:t>
                  </a:r>
                  <a:r>
                    <a:rPr lang="zh-TW" altLang="en-US" sz="1300" dirty="0"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不含</a:t>
                  </a:r>
                  <a:r>
                    <a:rPr lang="en-US" altLang="zh-TW" sz="1300" dirty="0"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20</a:t>
                  </a:r>
                  <a:r>
                    <a:rPr lang="zh-TW" altLang="en-US" sz="1300" dirty="0"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萬元</a:t>
                  </a:r>
                  <a:r>
                    <a:rPr lang="en-US" altLang="zh-TW" sz="1300" dirty="0"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)</a:t>
                  </a:r>
                  <a:r>
                    <a:rPr lang="zh-TW" altLang="en-US" sz="1300" dirty="0">
                      <a:latin typeface="Times New Roman" panose="02020603050405020304" pitchFamily="18" charset="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，經校長授權由總務長代決。</a:t>
                  </a:r>
                </a:p>
              </p:txBody>
            </p:sp>
            <p:grpSp>
              <p:nvGrpSpPr>
                <p:cNvPr id="51" name="群組 35"/>
                <p:cNvGrpSpPr>
                  <a:grpSpLocks/>
                </p:cNvGrpSpPr>
                <p:nvPr/>
              </p:nvGrpSpPr>
              <p:grpSpPr bwMode="auto">
                <a:xfrm>
                  <a:off x="4735513" y="2017713"/>
                  <a:ext cx="360362" cy="173037"/>
                  <a:chOff x="4354513" y="2066131"/>
                  <a:chExt cx="361503" cy="173038"/>
                </a:xfrm>
              </p:grpSpPr>
              <p:cxnSp>
                <p:nvCxnSpPr>
                  <p:cNvPr id="52" name="直線接點 51"/>
                  <p:cNvCxnSpPr/>
                  <p:nvPr/>
                </p:nvCxnSpPr>
                <p:spPr>
                  <a:xfrm>
                    <a:off x="4354513" y="2066131"/>
                    <a:ext cx="361503" cy="0"/>
                  </a:xfrm>
                  <a:prstGeom prst="line">
                    <a:avLst/>
                  </a:prstGeom>
                  <a:ln>
                    <a:solidFill>
                      <a:schemeClr val="accent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直線單箭頭接點 52"/>
                  <p:cNvCxnSpPr/>
                  <p:nvPr/>
                </p:nvCxnSpPr>
                <p:spPr>
                  <a:xfrm>
                    <a:off x="4716016" y="2066131"/>
                    <a:ext cx="0" cy="173038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4" name="群組 38"/>
                <p:cNvGrpSpPr>
                  <a:grpSpLocks/>
                </p:cNvGrpSpPr>
                <p:nvPr/>
              </p:nvGrpSpPr>
              <p:grpSpPr bwMode="auto">
                <a:xfrm>
                  <a:off x="4740275" y="2976563"/>
                  <a:ext cx="349250" cy="144462"/>
                  <a:chOff x="4346792" y="2989724"/>
                  <a:chExt cx="349367" cy="143766"/>
                </a:xfrm>
              </p:grpSpPr>
              <p:cxnSp>
                <p:nvCxnSpPr>
                  <p:cNvPr id="55" name="直線接點 54"/>
                  <p:cNvCxnSpPr/>
                  <p:nvPr/>
                </p:nvCxnSpPr>
                <p:spPr>
                  <a:xfrm>
                    <a:off x="4346792" y="3133490"/>
                    <a:ext cx="349367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" name="直線單箭頭接點 55"/>
                  <p:cNvCxnSpPr/>
                  <p:nvPr/>
                </p:nvCxnSpPr>
                <p:spPr>
                  <a:xfrm flipV="1">
                    <a:off x="4696159" y="2989724"/>
                    <a:ext cx="0" cy="143766"/>
                  </a:xfrm>
                  <a:prstGeom prst="straightConnector1">
                    <a:avLst/>
                  </a:prstGeom>
                  <a:ln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41" name="文字方塊 40"/>
          <p:cNvSpPr txBox="1"/>
          <p:nvPr/>
        </p:nvSpPr>
        <p:spPr>
          <a:xfrm>
            <a:off x="7473516" y="215468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1150126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書函附件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9C81EE0-EF36-489D-BB73-3F4E0E95D7E0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3"/>
          <p:cNvSpPr txBox="1">
            <a:spLocks/>
          </p:cNvSpPr>
          <p:nvPr/>
        </p:nvSpPr>
        <p:spPr bwMode="gray">
          <a:xfrm>
            <a:off x="0" y="0"/>
            <a:ext cx="8229600" cy="48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4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/>
            <a:r>
              <a:rPr lang="en-US" altLang="zh-TW" sz="2800" i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⊙</a:t>
            </a:r>
            <a:r>
              <a:rPr lang="zh-TW" altLang="en-US" sz="2800" i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各項經費動支</a:t>
            </a:r>
            <a:r>
              <a:rPr lang="zh-TW" altLang="en-US" sz="2800" i="0">
                <a:solidFill>
                  <a:srgbClr val="000A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簽核流程</a:t>
            </a:r>
            <a:endParaRPr lang="en-US" altLang="zh-TW" sz="2800" i="0" dirty="0">
              <a:ea typeface="新細明體" panose="02020500000000000000" pitchFamily="18" charset="-120"/>
            </a:endParaRPr>
          </a:p>
        </p:txBody>
      </p:sp>
      <p:grpSp>
        <p:nvGrpSpPr>
          <p:cNvPr id="15" name="群組 14"/>
          <p:cNvGrpSpPr/>
          <p:nvPr/>
        </p:nvGrpSpPr>
        <p:grpSpPr>
          <a:xfrm>
            <a:off x="755576" y="522291"/>
            <a:ext cx="7793037" cy="6069803"/>
            <a:chOff x="811213" y="476250"/>
            <a:chExt cx="7793037" cy="6069803"/>
          </a:xfrm>
        </p:grpSpPr>
        <p:sp>
          <p:nvSpPr>
            <p:cNvPr id="3" name="AutoShape 2"/>
            <p:cNvSpPr>
              <a:spLocks noChangeArrowheads="1"/>
            </p:cNvSpPr>
            <p:nvPr/>
          </p:nvSpPr>
          <p:spPr bwMode="auto">
            <a:xfrm>
              <a:off x="811213" y="476250"/>
              <a:ext cx="7793037" cy="576263"/>
            </a:xfrm>
            <a:prstGeom prst="cube">
              <a:avLst>
                <a:gd name="adj" fmla="val 11806"/>
              </a:avLst>
            </a:prstGeom>
            <a:solidFill>
              <a:srgbClr val="339966"/>
            </a:solidFill>
            <a:ln>
              <a:noFill/>
            </a:ln>
            <a:effectLst/>
          </p:spPr>
          <p:txBody>
            <a:bodyPr anchor="ctr"/>
            <a:lstStyle/>
            <a:p>
              <a:pPr eaLnBrk="1" hangingPunct="1">
                <a:spcBef>
                  <a:spcPct val="20000"/>
                </a:spcBef>
                <a:defRPr/>
              </a:pPr>
              <a:r>
                <a:rPr kumimoji="0" lang="zh-TW" altLang="en-US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標楷體" pitchFamily="65" charset="-120"/>
                  <a:ea typeface="標楷體" pitchFamily="65" charset="-120"/>
                </a:rPr>
                <a:t>（四）</a:t>
              </a:r>
              <a:r>
                <a:rPr kumimoji="0" lang="en-US" altLang="zh-TW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ea typeface="標楷體" pitchFamily="65" charset="-120"/>
                  <a:cs typeface="Times New Roman" panose="02020603050405020304" pitchFamily="18" charset="0"/>
                </a:rPr>
                <a:t>200,000</a:t>
              </a:r>
              <a:r>
                <a:rPr kumimoji="0" lang="zh-TW" altLang="en-US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ea typeface="標楷體" pitchFamily="65" charset="-120"/>
                  <a:cs typeface="Times New Roman" panose="02020603050405020304" pitchFamily="18" charset="0"/>
                </a:rPr>
                <a:t>元以上</a:t>
              </a:r>
              <a:r>
                <a:rPr kumimoji="0" lang="zh-TW" altLang="en-US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標楷體" pitchFamily="65" charset="-120"/>
                  <a:ea typeface="標楷體" pitchFamily="65" charset="-120"/>
                </a:rPr>
                <a:t>請購案（不需採購程序者，如工讀金、人事費等）</a:t>
              </a:r>
              <a:endParaRPr kumimoji="0" lang="zh-TW" altLang="en-US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2255838" y="4598986"/>
              <a:ext cx="2374899" cy="380135"/>
            </a:xfrm>
            <a:prstGeom prst="rect">
              <a:avLst/>
            </a:prstGeom>
            <a:solidFill>
              <a:srgbClr val="FF99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財務處主任</a:t>
              </a:r>
              <a:r>
                <a:rPr kumimoji="0" lang="en-US" altLang="zh-TW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(</a:t>
              </a:r>
              <a:r>
                <a:rPr kumimoji="0" lang="zh-TW" altLang="en-US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張秀如</a:t>
              </a:r>
              <a:r>
                <a:rPr kumimoji="0" lang="en-US" altLang="zh-TW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)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55838" y="5287961"/>
              <a:ext cx="2374899" cy="504825"/>
            </a:xfrm>
            <a:prstGeom prst="rect">
              <a:avLst/>
            </a:prstGeom>
            <a:solidFill>
              <a:srgbClr val="B2DE82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財務長</a:t>
              </a:r>
            </a:p>
          </p:txBody>
        </p:sp>
        <p:sp>
          <p:nvSpPr>
            <p:cNvPr id="7" name="Rectangle 13"/>
            <p:cNvSpPr>
              <a:spLocks noChangeArrowheads="1"/>
            </p:cNvSpPr>
            <p:nvPr/>
          </p:nvSpPr>
          <p:spPr bwMode="auto">
            <a:xfrm>
              <a:off x="3624408" y="2032000"/>
              <a:ext cx="1006330" cy="30003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教學單位</a:t>
              </a:r>
            </a:p>
          </p:txBody>
        </p:sp>
        <p:sp>
          <p:nvSpPr>
            <p:cNvPr id="8" name="Rectangle 16"/>
            <p:cNvSpPr>
              <a:spLocks noChangeArrowheads="1"/>
            </p:cNvSpPr>
            <p:nvPr/>
          </p:nvSpPr>
          <p:spPr bwMode="auto">
            <a:xfrm>
              <a:off x="3624408" y="2628179"/>
              <a:ext cx="1006330" cy="792162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系所主任</a:t>
              </a:r>
            </a:p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、院長</a:t>
              </a:r>
            </a:p>
          </p:txBody>
        </p:sp>
        <p:sp>
          <p:nvSpPr>
            <p:cNvPr id="9" name="Rectangle 39"/>
            <p:cNvSpPr>
              <a:spLocks noChangeArrowheads="1"/>
            </p:cNvSpPr>
            <p:nvPr/>
          </p:nvSpPr>
          <p:spPr bwMode="auto">
            <a:xfrm>
              <a:off x="2255839" y="3922712"/>
              <a:ext cx="2374898" cy="35877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財務處承辦人</a:t>
              </a:r>
              <a:endParaRPr kumimoji="0" lang="en-US" altLang="zh-TW" sz="1400" dirty="0">
                <a:solidFill>
                  <a:srgbClr val="000A14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10" name="Rectangle 4"/>
            <p:cNvSpPr>
              <a:spLocks noChangeArrowheads="1"/>
            </p:cNvSpPr>
            <p:nvPr/>
          </p:nvSpPr>
          <p:spPr bwMode="auto">
            <a:xfrm>
              <a:off x="2255838" y="1397000"/>
              <a:ext cx="2374899" cy="360363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請購單申請人</a:t>
              </a: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2255838" y="3048795"/>
              <a:ext cx="1008062" cy="360362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一級主管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256816" y="2016125"/>
              <a:ext cx="1007084" cy="30003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行政單位</a:t>
              </a:r>
            </a:p>
          </p:txBody>
        </p:sp>
        <p:sp>
          <p:nvSpPr>
            <p:cNvPr id="13" name="Rectangle 15" descr="二級主管"/>
            <p:cNvSpPr>
              <a:spLocks noChangeArrowheads="1"/>
            </p:cNvSpPr>
            <p:nvPr/>
          </p:nvSpPr>
          <p:spPr bwMode="auto">
            <a:xfrm>
              <a:off x="2255838" y="2549525"/>
              <a:ext cx="1008062" cy="288925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二級主管</a:t>
              </a:r>
            </a:p>
          </p:txBody>
        </p:sp>
        <p:cxnSp>
          <p:nvCxnSpPr>
            <p:cNvPr id="14" name="直線單箭頭接點 13"/>
            <p:cNvCxnSpPr>
              <a:stCxn id="10" idx="2"/>
              <a:endCxn id="12" idx="0"/>
            </p:cNvCxnSpPr>
            <p:nvPr/>
          </p:nvCxnSpPr>
          <p:spPr>
            <a:xfrm flipH="1">
              <a:off x="2760358" y="1757363"/>
              <a:ext cx="682930" cy="25876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單箭頭接點 15"/>
            <p:cNvCxnSpPr>
              <a:stCxn id="10" idx="2"/>
              <a:endCxn id="7" idx="0"/>
            </p:cNvCxnSpPr>
            <p:nvPr/>
          </p:nvCxnSpPr>
          <p:spPr>
            <a:xfrm>
              <a:off x="3443288" y="1757363"/>
              <a:ext cx="684285" cy="27463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單箭頭接點 25"/>
            <p:cNvCxnSpPr>
              <a:stCxn id="12" idx="2"/>
              <a:endCxn id="13" idx="0"/>
            </p:cNvCxnSpPr>
            <p:nvPr/>
          </p:nvCxnSpPr>
          <p:spPr>
            <a:xfrm flipH="1">
              <a:off x="2759869" y="2316163"/>
              <a:ext cx="489" cy="23336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/>
            <p:cNvCxnSpPr>
              <a:stCxn id="13" idx="2"/>
              <a:endCxn id="11" idx="0"/>
            </p:cNvCxnSpPr>
            <p:nvPr/>
          </p:nvCxnSpPr>
          <p:spPr>
            <a:xfrm>
              <a:off x="2759869" y="2838450"/>
              <a:ext cx="0" cy="21034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單箭頭接點 29"/>
            <p:cNvCxnSpPr>
              <a:stCxn id="7" idx="2"/>
              <a:endCxn id="8" idx="0"/>
            </p:cNvCxnSpPr>
            <p:nvPr/>
          </p:nvCxnSpPr>
          <p:spPr>
            <a:xfrm>
              <a:off x="4127573" y="2332038"/>
              <a:ext cx="0" cy="29614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單箭頭接點 31"/>
            <p:cNvCxnSpPr>
              <a:stCxn id="11" idx="2"/>
              <a:endCxn id="9" idx="0"/>
            </p:cNvCxnSpPr>
            <p:nvPr/>
          </p:nvCxnSpPr>
          <p:spPr>
            <a:xfrm>
              <a:off x="2759869" y="3409157"/>
              <a:ext cx="683419" cy="51355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單箭頭接點 33"/>
            <p:cNvCxnSpPr>
              <a:stCxn id="8" idx="2"/>
              <a:endCxn id="9" idx="0"/>
            </p:cNvCxnSpPr>
            <p:nvPr/>
          </p:nvCxnSpPr>
          <p:spPr>
            <a:xfrm flipH="1">
              <a:off x="3443288" y="3420341"/>
              <a:ext cx="684285" cy="50237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單箭頭接點 38"/>
            <p:cNvCxnSpPr>
              <a:stCxn id="9" idx="2"/>
              <a:endCxn id="4" idx="0"/>
            </p:cNvCxnSpPr>
            <p:nvPr/>
          </p:nvCxnSpPr>
          <p:spPr>
            <a:xfrm>
              <a:off x="3443288" y="4281487"/>
              <a:ext cx="0" cy="31749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單箭頭接點 42"/>
            <p:cNvCxnSpPr>
              <a:stCxn id="4" idx="2"/>
              <a:endCxn id="6" idx="0"/>
            </p:cNvCxnSpPr>
            <p:nvPr/>
          </p:nvCxnSpPr>
          <p:spPr>
            <a:xfrm>
              <a:off x="3443288" y="4979121"/>
              <a:ext cx="0" cy="3088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30"/>
            <p:cNvSpPr>
              <a:spLocks noChangeArrowheads="1"/>
            </p:cNvSpPr>
            <p:nvPr/>
          </p:nvSpPr>
          <p:spPr bwMode="auto">
            <a:xfrm>
              <a:off x="2255838" y="6042816"/>
              <a:ext cx="2374899" cy="503237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kumimoji="0" lang="zh-TW" altLang="en-US" sz="1800" dirty="0">
                  <a:solidFill>
                    <a:srgbClr val="000A14"/>
                  </a:solidFill>
                  <a:ea typeface="標楷體" panose="03000509000000000000" pitchFamily="65" charset="-120"/>
                </a:rPr>
                <a:t>校長</a:t>
              </a:r>
            </a:p>
          </p:txBody>
        </p:sp>
        <p:cxnSp>
          <p:nvCxnSpPr>
            <p:cNvPr id="47" name="直線單箭頭接點 46"/>
            <p:cNvCxnSpPr/>
            <p:nvPr/>
          </p:nvCxnSpPr>
          <p:spPr>
            <a:xfrm>
              <a:off x="3439498" y="5792786"/>
              <a:ext cx="0" cy="25003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 Box 47"/>
            <p:cNvSpPr txBox="1">
              <a:spLocks noChangeArrowheads="1"/>
            </p:cNvSpPr>
            <p:nvPr/>
          </p:nvSpPr>
          <p:spPr bwMode="auto">
            <a:xfrm>
              <a:off x="4748213" y="2320925"/>
              <a:ext cx="1512887" cy="517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400" dirty="0">
                  <a:ea typeface="標楷體" panose="03000509000000000000" pitchFamily="65" charset="-120"/>
                </a:rPr>
                <a:t>系所是否經院長簽核由各院自訂</a:t>
              </a: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4553237" y="5303836"/>
              <a:ext cx="3744913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經費動支金額</a:t>
              </a:r>
              <a:r>
                <a:rPr lang="en-US" altLang="zh-TW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3</a:t>
              </a: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萬元以上</a:t>
              </a:r>
              <a:r>
                <a:rPr lang="en-US" altLang="zh-TW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含</a:t>
              </a:r>
              <a:r>
                <a:rPr lang="en-US" altLang="zh-TW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3</a:t>
              </a: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萬元</a:t>
              </a:r>
              <a:r>
                <a:rPr lang="en-US" altLang="zh-TW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、未達</a:t>
              </a:r>
              <a:r>
                <a:rPr lang="en-US" altLang="zh-TW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20</a:t>
              </a: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萬元</a:t>
              </a:r>
              <a:r>
                <a:rPr lang="en-US" altLang="zh-TW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(</a:t>
              </a: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不含</a:t>
              </a:r>
              <a:r>
                <a:rPr lang="en-US" altLang="zh-TW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20</a:t>
              </a: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萬元</a:t>
              </a:r>
              <a:r>
                <a:rPr lang="en-US" altLang="zh-TW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)</a:t>
              </a: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，經校長授權由財務長代決</a:t>
              </a:r>
              <a:r>
                <a:rPr lang="zh-TW" altLang="en-US" sz="13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。</a:t>
              </a:r>
            </a:p>
          </p:txBody>
        </p:sp>
        <p:sp>
          <p:nvSpPr>
            <p:cNvPr id="52" name="Text Box 31"/>
            <p:cNvSpPr txBox="1">
              <a:spLocks noChangeArrowheads="1"/>
            </p:cNvSpPr>
            <p:nvPr/>
          </p:nvSpPr>
          <p:spPr bwMode="auto">
            <a:xfrm>
              <a:off x="4582612" y="6101626"/>
              <a:ext cx="3671887" cy="290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經費動支金額</a:t>
              </a:r>
              <a:r>
                <a:rPr lang="en-US" altLang="zh-TW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20</a:t>
              </a:r>
              <a:r>
                <a:rPr lang="zh-TW" altLang="en-US" sz="1300" dirty="0"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萬元以上需由校長核定。</a:t>
              </a:r>
            </a:p>
          </p:txBody>
        </p:sp>
        <p:grpSp>
          <p:nvGrpSpPr>
            <p:cNvPr id="53" name="群組 27"/>
            <p:cNvGrpSpPr>
              <a:grpSpLocks/>
            </p:cNvGrpSpPr>
            <p:nvPr/>
          </p:nvGrpSpPr>
          <p:grpSpPr bwMode="auto">
            <a:xfrm>
              <a:off x="4808538" y="2095500"/>
              <a:ext cx="361950" cy="173038"/>
              <a:chOff x="4354513" y="2066131"/>
              <a:chExt cx="361503" cy="173038"/>
            </a:xfrm>
          </p:grpSpPr>
          <p:cxnSp>
            <p:nvCxnSpPr>
              <p:cNvPr id="54" name="直線接點 53"/>
              <p:cNvCxnSpPr/>
              <p:nvPr/>
            </p:nvCxnSpPr>
            <p:spPr>
              <a:xfrm>
                <a:off x="4354513" y="2066131"/>
                <a:ext cx="361503" cy="0"/>
              </a:xfrm>
              <a:prstGeom prst="line">
                <a:avLst/>
              </a:prstGeom>
              <a:ln>
                <a:solidFill>
                  <a:schemeClr val="accent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單箭頭接點 54"/>
              <p:cNvCxnSpPr/>
              <p:nvPr/>
            </p:nvCxnSpPr>
            <p:spPr>
              <a:xfrm>
                <a:off x="4716016" y="2066131"/>
                <a:ext cx="0" cy="17303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群組 30"/>
            <p:cNvGrpSpPr>
              <a:grpSpLocks/>
            </p:cNvGrpSpPr>
            <p:nvPr/>
          </p:nvGrpSpPr>
          <p:grpSpPr bwMode="auto">
            <a:xfrm>
              <a:off x="4814888" y="2941638"/>
              <a:ext cx="349250" cy="234950"/>
              <a:chOff x="4346792" y="2898911"/>
              <a:chExt cx="349367" cy="234579"/>
            </a:xfrm>
          </p:grpSpPr>
          <p:cxnSp>
            <p:nvCxnSpPr>
              <p:cNvPr id="57" name="直線接點 56"/>
              <p:cNvCxnSpPr/>
              <p:nvPr/>
            </p:nvCxnSpPr>
            <p:spPr>
              <a:xfrm>
                <a:off x="4346792" y="3133490"/>
                <a:ext cx="34936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單箭頭接點 57"/>
              <p:cNvCxnSpPr/>
              <p:nvPr/>
            </p:nvCxnSpPr>
            <p:spPr>
              <a:xfrm flipV="1">
                <a:off x="4696159" y="2898911"/>
                <a:ext cx="0" cy="23457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文字方塊 32"/>
          <p:cNvSpPr txBox="1"/>
          <p:nvPr/>
        </p:nvSpPr>
        <p:spPr>
          <a:xfrm>
            <a:off x="7442778" y="150955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1150126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書函附件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DCD9F68-9BE5-48C8-8F40-6FEBAA135E79}" type="slidenum">
              <a:rPr lang="en-US" altLang="zh-TW" smtClean="0"/>
              <a:pPr/>
              <a:t>4</a:t>
            </a:fld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3"/>
          <p:cNvSpPr txBox="1">
            <a:spLocks/>
          </p:cNvSpPr>
          <p:nvPr/>
        </p:nvSpPr>
        <p:spPr bwMode="gray">
          <a:xfrm>
            <a:off x="0" y="0"/>
            <a:ext cx="8229600" cy="48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34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400" b="1" i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l"/>
            <a:r>
              <a:rPr lang="en-US" altLang="zh-TW" sz="2800" i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⊙</a:t>
            </a:r>
            <a:r>
              <a:rPr lang="zh-TW" altLang="en-US" sz="2800" i="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各項經費動支</a:t>
            </a:r>
            <a:r>
              <a:rPr lang="zh-TW" altLang="en-US" sz="2800" i="0" dirty="0">
                <a:solidFill>
                  <a:srgbClr val="000A1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</a:rPr>
              <a:t>簽核流程</a:t>
            </a:r>
            <a:endParaRPr lang="en-US" altLang="zh-TW" sz="2800" i="0" dirty="0">
              <a:ea typeface="新細明體" panose="02020500000000000000" pitchFamily="18" charset="-120"/>
            </a:endParaRPr>
          </a:p>
        </p:txBody>
      </p:sp>
      <p:grpSp>
        <p:nvGrpSpPr>
          <p:cNvPr id="19" name="群組 18"/>
          <p:cNvGrpSpPr/>
          <p:nvPr/>
        </p:nvGrpSpPr>
        <p:grpSpPr>
          <a:xfrm>
            <a:off x="868363" y="702308"/>
            <a:ext cx="7361237" cy="5602430"/>
            <a:chOff x="837338" y="548680"/>
            <a:chExt cx="7361237" cy="5602430"/>
          </a:xfrm>
        </p:grpSpPr>
        <p:sp>
          <p:nvSpPr>
            <p:cNvPr id="63" name="Line 40"/>
            <p:cNvSpPr>
              <a:spLocks noChangeShapeType="1"/>
            </p:cNvSpPr>
            <p:nvPr/>
          </p:nvSpPr>
          <p:spPr bwMode="auto">
            <a:xfrm flipH="1">
              <a:off x="6912767" y="1638661"/>
              <a:ext cx="0" cy="9050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17" name="群組 16"/>
            <p:cNvGrpSpPr/>
            <p:nvPr/>
          </p:nvGrpSpPr>
          <p:grpSpPr>
            <a:xfrm>
              <a:off x="837338" y="548680"/>
              <a:ext cx="7361237" cy="5602430"/>
              <a:chOff x="811213" y="549275"/>
              <a:chExt cx="7361237" cy="5602430"/>
            </a:xfrm>
          </p:grpSpPr>
          <p:sp>
            <p:nvSpPr>
              <p:cNvPr id="3" name="AutoShape 2"/>
              <p:cNvSpPr>
                <a:spLocks noChangeArrowheads="1"/>
              </p:cNvSpPr>
              <p:nvPr/>
            </p:nvSpPr>
            <p:spPr bwMode="auto">
              <a:xfrm>
                <a:off x="811213" y="549275"/>
                <a:ext cx="7361237" cy="523875"/>
              </a:xfrm>
              <a:prstGeom prst="cube">
                <a:avLst>
                  <a:gd name="adj" fmla="val 11806"/>
                </a:avLst>
              </a:prstGeom>
              <a:solidFill>
                <a:srgbClr val="339966"/>
              </a:soli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spcBef>
                    <a:spcPct val="20000"/>
                  </a:spcBef>
                  <a:defRPr/>
                </a:pPr>
                <a:r>
                  <a:rPr kumimoji="0" lang="zh-TW" altLang="en-US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標楷體" pitchFamily="65" charset="-120"/>
                    <a:ea typeface="標楷體" pitchFamily="65" charset="-120"/>
                  </a:rPr>
                  <a:t>（五）</a:t>
                </a:r>
                <a:r>
                  <a:rPr kumimoji="0" lang="en-US" altLang="zh-TW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ea typeface="標楷體" pitchFamily="65" charset="-120"/>
                    <a:cs typeface="Times New Roman" panose="02020603050405020304" pitchFamily="18" charset="0"/>
                  </a:rPr>
                  <a:t>200,000</a:t>
                </a:r>
                <a:r>
                  <a:rPr kumimoji="0" lang="zh-TW" altLang="en-US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標楷體" pitchFamily="65" charset="-120"/>
                    <a:ea typeface="標楷體" pitchFamily="65" charset="-120"/>
                  </a:rPr>
                  <a:t>元以上請購案（需經採購程序者）</a:t>
                </a:r>
                <a:endParaRPr kumimoji="0" lang="zh-TW" altLang="en-US" sz="1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標楷體" pitchFamily="65" charset="-120"/>
                  <a:ea typeface="標楷體" pitchFamily="65" charset="-120"/>
                </a:endParaRPr>
              </a:p>
            </p:txBody>
          </p:sp>
          <p:sp>
            <p:nvSpPr>
              <p:cNvPr id="4" name="Rectangle 17"/>
              <p:cNvSpPr>
                <a:spLocks noChangeArrowheads="1"/>
              </p:cNvSpPr>
              <p:nvPr/>
            </p:nvSpPr>
            <p:spPr bwMode="auto">
              <a:xfrm>
                <a:off x="5904707" y="2544278"/>
                <a:ext cx="2016125" cy="1100622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6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採購單位</a:t>
                </a:r>
              </a:p>
            </p:txBody>
          </p:sp>
          <p:sp>
            <p:nvSpPr>
              <p:cNvPr id="7" name="Rectangle 21"/>
              <p:cNvSpPr>
                <a:spLocks noChangeArrowheads="1"/>
              </p:cNvSpPr>
              <p:nvPr/>
            </p:nvSpPr>
            <p:spPr bwMode="auto">
              <a:xfrm>
                <a:off x="5904707" y="4426815"/>
                <a:ext cx="2016124" cy="572223"/>
              </a:xfrm>
              <a:prstGeom prst="rect">
                <a:avLst/>
              </a:prstGeom>
              <a:solidFill>
                <a:srgbClr val="CC99FF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總務長</a:t>
                </a:r>
              </a:p>
            </p:txBody>
          </p:sp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2031207" y="1268413"/>
                <a:ext cx="2305050" cy="360362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請購單申請人</a:t>
                </a:r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2031208" y="4579938"/>
                <a:ext cx="2305049" cy="419100"/>
              </a:xfrm>
              <a:prstGeom prst="rect">
                <a:avLst/>
              </a:prstGeom>
              <a:solidFill>
                <a:srgbClr val="FF99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財務處主任</a:t>
                </a:r>
                <a:r>
                  <a:rPr kumimoji="0" lang="en-US" altLang="zh-TW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(</a:t>
                </a:r>
                <a:r>
                  <a:rPr kumimoji="0" lang="zh-TW" altLang="en-US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張秀如</a:t>
                </a:r>
                <a:r>
                  <a:rPr kumimoji="0" lang="en-US" altLang="zh-TW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)</a:t>
                </a:r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2031207" y="5430838"/>
                <a:ext cx="2305049" cy="430213"/>
              </a:xfrm>
              <a:prstGeom prst="rect">
                <a:avLst/>
              </a:prstGeom>
              <a:solidFill>
                <a:srgbClr val="B2DE82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財務長</a:t>
                </a: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2031207" y="2852738"/>
                <a:ext cx="1008062" cy="360362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一級主管</a:t>
                </a:r>
              </a:p>
            </p:txBody>
          </p:sp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2031207" y="1916113"/>
                <a:ext cx="1008062" cy="300037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行政單位</a:t>
                </a:r>
              </a:p>
            </p:txBody>
          </p:sp>
          <p:sp>
            <p:nvSpPr>
              <p:cNvPr id="13" name="Rectangle 13"/>
              <p:cNvSpPr>
                <a:spLocks noChangeArrowheads="1"/>
              </p:cNvSpPr>
              <p:nvPr/>
            </p:nvSpPr>
            <p:spPr bwMode="auto">
              <a:xfrm>
                <a:off x="3328194" y="1916113"/>
                <a:ext cx="1008063" cy="300037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教學單位</a:t>
                </a:r>
              </a:p>
            </p:txBody>
          </p:sp>
          <p:sp>
            <p:nvSpPr>
              <p:cNvPr id="14" name="Rectangle 15" descr="二級主管"/>
              <p:cNvSpPr>
                <a:spLocks noChangeArrowheads="1"/>
              </p:cNvSpPr>
              <p:nvPr/>
            </p:nvSpPr>
            <p:spPr bwMode="auto">
              <a:xfrm>
                <a:off x="2031207" y="2420938"/>
                <a:ext cx="1008062" cy="288925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二級主管</a:t>
                </a:r>
              </a:p>
            </p:txBody>
          </p:sp>
          <p:sp>
            <p:nvSpPr>
              <p:cNvPr id="15" name="Rectangle 16"/>
              <p:cNvSpPr>
                <a:spLocks noChangeArrowheads="1"/>
              </p:cNvSpPr>
              <p:nvPr/>
            </p:nvSpPr>
            <p:spPr bwMode="auto">
              <a:xfrm>
                <a:off x="3328194" y="2420938"/>
                <a:ext cx="1008063" cy="792162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系所主任</a:t>
                </a:r>
              </a:p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、院長</a:t>
                </a:r>
              </a:p>
            </p:txBody>
          </p:sp>
          <p:sp>
            <p:nvSpPr>
              <p:cNvPr id="16" name="Rectangle 32"/>
              <p:cNvSpPr>
                <a:spLocks noChangeArrowheads="1"/>
              </p:cNvSpPr>
              <p:nvPr/>
            </p:nvSpPr>
            <p:spPr bwMode="auto">
              <a:xfrm>
                <a:off x="2031207" y="3644900"/>
                <a:ext cx="2305050" cy="41910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400" dirty="0">
                    <a:solidFill>
                      <a:srgbClr val="000A14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財務處承辦人</a:t>
                </a:r>
                <a:endParaRPr kumimoji="0" lang="en-US" altLang="zh-TW" sz="1400" dirty="0">
                  <a:solidFill>
                    <a:srgbClr val="000A14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29" name="Text Box 42"/>
              <p:cNvSpPr txBox="1">
                <a:spLocks noChangeArrowheads="1"/>
              </p:cNvSpPr>
              <p:nvPr/>
            </p:nvSpPr>
            <p:spPr bwMode="auto">
              <a:xfrm>
                <a:off x="4313238" y="2239963"/>
                <a:ext cx="1295400" cy="730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zh-TW" altLang="en-US" sz="1400" dirty="0">
                    <a:ea typeface="標楷體" panose="03000509000000000000" pitchFamily="65" charset="-120"/>
                  </a:rPr>
                  <a:t>系所是否經院長簽核由各院自訂</a:t>
                </a:r>
              </a:p>
            </p:txBody>
          </p:sp>
          <p:grpSp>
            <p:nvGrpSpPr>
              <p:cNvPr id="30" name="群組 12"/>
              <p:cNvGrpSpPr>
                <a:grpSpLocks/>
              </p:cNvGrpSpPr>
              <p:nvPr/>
            </p:nvGrpSpPr>
            <p:grpSpPr bwMode="auto">
              <a:xfrm>
                <a:off x="4354513" y="2065338"/>
                <a:ext cx="361950" cy="174625"/>
                <a:chOff x="4354513" y="2066131"/>
                <a:chExt cx="361503" cy="173038"/>
              </a:xfrm>
            </p:grpSpPr>
            <p:cxnSp>
              <p:nvCxnSpPr>
                <p:cNvPr id="31" name="直線接點 30"/>
                <p:cNvCxnSpPr/>
                <p:nvPr/>
              </p:nvCxnSpPr>
              <p:spPr>
                <a:xfrm>
                  <a:off x="4354513" y="2066131"/>
                  <a:ext cx="361503" cy="0"/>
                </a:xfrm>
                <a:prstGeom prst="line">
                  <a:avLst/>
                </a:prstGeom>
                <a:ln>
                  <a:solidFill>
                    <a:schemeClr val="accent4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直線單箭頭接點 31"/>
                <p:cNvCxnSpPr/>
                <p:nvPr/>
              </p:nvCxnSpPr>
              <p:spPr>
                <a:xfrm>
                  <a:off x="4716016" y="2066131"/>
                  <a:ext cx="0" cy="17303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" name="群組 13"/>
              <p:cNvGrpSpPr>
                <a:grpSpLocks/>
              </p:cNvGrpSpPr>
              <p:nvPr/>
            </p:nvGrpSpPr>
            <p:grpSpPr bwMode="auto">
              <a:xfrm>
                <a:off x="4346575" y="2989263"/>
                <a:ext cx="349250" cy="144462"/>
                <a:chOff x="4346792" y="2989724"/>
                <a:chExt cx="349367" cy="143766"/>
              </a:xfrm>
            </p:grpSpPr>
            <p:cxnSp>
              <p:nvCxnSpPr>
                <p:cNvPr id="34" name="直線接點 33"/>
                <p:cNvCxnSpPr/>
                <p:nvPr/>
              </p:nvCxnSpPr>
              <p:spPr>
                <a:xfrm>
                  <a:off x="4346792" y="3133490"/>
                  <a:ext cx="349367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直線單箭頭接點 34"/>
                <p:cNvCxnSpPr/>
                <p:nvPr/>
              </p:nvCxnSpPr>
              <p:spPr>
                <a:xfrm flipV="1">
                  <a:off x="4696159" y="2989724"/>
                  <a:ext cx="0" cy="143766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6" name="直線單箭頭接點 35"/>
              <p:cNvCxnSpPr>
                <a:stCxn id="8" idx="2"/>
                <a:endCxn id="12" idx="0"/>
              </p:cNvCxnSpPr>
              <p:nvPr/>
            </p:nvCxnSpPr>
            <p:spPr>
              <a:xfrm flipH="1">
                <a:off x="2535238" y="1628775"/>
                <a:ext cx="648494" cy="28733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單箭頭接點 37"/>
              <p:cNvCxnSpPr>
                <a:stCxn id="8" idx="2"/>
                <a:endCxn id="13" idx="0"/>
              </p:cNvCxnSpPr>
              <p:nvPr/>
            </p:nvCxnSpPr>
            <p:spPr>
              <a:xfrm>
                <a:off x="3183732" y="1628775"/>
                <a:ext cx="648494" cy="28733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單箭頭接點 39"/>
              <p:cNvCxnSpPr>
                <a:stCxn id="12" idx="2"/>
                <a:endCxn id="14" idx="0"/>
              </p:cNvCxnSpPr>
              <p:nvPr/>
            </p:nvCxnSpPr>
            <p:spPr>
              <a:xfrm>
                <a:off x="2535238" y="2216150"/>
                <a:ext cx="0" cy="2047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單箭頭接點 41"/>
              <p:cNvCxnSpPr>
                <a:stCxn id="14" idx="2"/>
                <a:endCxn id="11" idx="0"/>
              </p:cNvCxnSpPr>
              <p:nvPr/>
            </p:nvCxnSpPr>
            <p:spPr>
              <a:xfrm>
                <a:off x="2535238" y="2709863"/>
                <a:ext cx="0" cy="14287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單箭頭接點 43"/>
              <p:cNvCxnSpPr>
                <a:stCxn id="13" idx="2"/>
                <a:endCxn id="15" idx="0"/>
              </p:cNvCxnSpPr>
              <p:nvPr/>
            </p:nvCxnSpPr>
            <p:spPr>
              <a:xfrm>
                <a:off x="3832226" y="2216150"/>
                <a:ext cx="0" cy="2047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單箭頭接點 45"/>
              <p:cNvCxnSpPr>
                <a:stCxn id="11" idx="2"/>
                <a:endCxn id="16" idx="0"/>
              </p:cNvCxnSpPr>
              <p:nvPr/>
            </p:nvCxnSpPr>
            <p:spPr>
              <a:xfrm>
                <a:off x="2535238" y="3213100"/>
                <a:ext cx="648494" cy="4318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單箭頭接點 47"/>
              <p:cNvCxnSpPr>
                <a:stCxn id="15" idx="2"/>
                <a:endCxn id="16" idx="0"/>
              </p:cNvCxnSpPr>
              <p:nvPr/>
            </p:nvCxnSpPr>
            <p:spPr>
              <a:xfrm flipH="1">
                <a:off x="3183732" y="3213100"/>
                <a:ext cx="648494" cy="4318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直線單箭頭接點 53"/>
              <p:cNvCxnSpPr>
                <a:stCxn id="16" idx="2"/>
                <a:endCxn id="9" idx="0"/>
              </p:cNvCxnSpPr>
              <p:nvPr/>
            </p:nvCxnSpPr>
            <p:spPr>
              <a:xfrm>
                <a:off x="3183732" y="4064000"/>
                <a:ext cx="1" cy="51593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單箭頭接點 56"/>
              <p:cNvCxnSpPr>
                <a:stCxn id="9" idx="2"/>
                <a:endCxn id="10" idx="0"/>
              </p:cNvCxnSpPr>
              <p:nvPr/>
            </p:nvCxnSpPr>
            <p:spPr>
              <a:xfrm flipH="1">
                <a:off x="3183732" y="4999038"/>
                <a:ext cx="1" cy="4318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Line 36"/>
              <p:cNvSpPr>
                <a:spLocks noChangeShapeType="1"/>
              </p:cNvSpPr>
              <p:nvPr/>
            </p:nvSpPr>
            <p:spPr bwMode="auto">
              <a:xfrm>
                <a:off x="3203575" y="5876925"/>
                <a:ext cx="0" cy="2159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1" name="Line 37"/>
              <p:cNvSpPr>
                <a:spLocks noChangeShapeType="1"/>
              </p:cNvSpPr>
              <p:nvPr/>
            </p:nvSpPr>
            <p:spPr bwMode="auto">
              <a:xfrm>
                <a:off x="3203575" y="6092825"/>
                <a:ext cx="17287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2" name="Line 38"/>
              <p:cNvSpPr>
                <a:spLocks noChangeShapeType="1"/>
              </p:cNvSpPr>
              <p:nvPr/>
            </p:nvSpPr>
            <p:spPr bwMode="auto">
              <a:xfrm flipV="1">
                <a:off x="4932363" y="1628775"/>
                <a:ext cx="0" cy="44640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cxnSp>
            <p:nvCxnSpPr>
              <p:cNvPr id="65" name="直線接點 64"/>
              <p:cNvCxnSpPr>
                <a:cxnSpLocks/>
                <a:stCxn id="62" idx="1"/>
                <a:endCxn id="63" idx="0"/>
              </p:cNvCxnSpPr>
              <p:nvPr/>
            </p:nvCxnSpPr>
            <p:spPr>
              <a:xfrm>
                <a:off x="4932364" y="1628775"/>
                <a:ext cx="1954278" cy="1048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Rectangle 25"/>
              <p:cNvSpPr>
                <a:spLocks noChangeArrowheads="1"/>
              </p:cNvSpPr>
              <p:nvPr/>
            </p:nvSpPr>
            <p:spPr bwMode="auto">
              <a:xfrm>
                <a:off x="5904707" y="5430838"/>
                <a:ext cx="2016124" cy="720867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>
                <a:outerShdw dist="35921" dir="2700000" algn="ctr" rotWithShape="0">
                  <a:schemeClr val="bg2"/>
                </a:outerShdw>
              </a:effectLst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kumimoji="0" lang="zh-TW" altLang="en-US" sz="1800" dirty="0">
                    <a:solidFill>
                      <a:srgbClr val="000A14"/>
                    </a:solidFill>
                    <a:ea typeface="標楷體" panose="03000509000000000000" pitchFamily="65" charset="-120"/>
                  </a:rPr>
                  <a:t>校長</a:t>
                </a:r>
              </a:p>
            </p:txBody>
          </p:sp>
          <p:cxnSp>
            <p:nvCxnSpPr>
              <p:cNvPr id="55" name="直線單箭頭接點 54"/>
              <p:cNvCxnSpPr>
                <a:cxnSpLocks/>
                <a:stCxn id="4" idx="2"/>
                <a:endCxn id="7" idx="0"/>
              </p:cNvCxnSpPr>
              <p:nvPr/>
            </p:nvCxnSpPr>
            <p:spPr>
              <a:xfrm flipH="1">
                <a:off x="6912769" y="3644900"/>
                <a:ext cx="1" cy="78191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單箭頭接點 63"/>
              <p:cNvCxnSpPr>
                <a:stCxn id="7" idx="2"/>
                <a:endCxn id="71" idx="0"/>
              </p:cNvCxnSpPr>
              <p:nvPr/>
            </p:nvCxnSpPr>
            <p:spPr>
              <a:xfrm>
                <a:off x="6912769" y="4999038"/>
                <a:ext cx="0" cy="4318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文字方塊 40"/>
          <p:cNvSpPr txBox="1"/>
          <p:nvPr/>
        </p:nvSpPr>
        <p:spPr>
          <a:xfrm>
            <a:off x="7473516" y="212812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1150126</a:t>
            </a:r>
            <a:r>
              <a:rPr lang="zh-TW" altLang="en-US" sz="1200" dirty="0">
                <a:latin typeface="標楷體" panose="03000509000000000000" pitchFamily="65" charset="-120"/>
                <a:ea typeface="標楷體" panose="03000509000000000000" pitchFamily="65" charset="-120"/>
              </a:rPr>
              <a:t>書函附件</a:t>
            </a:r>
            <a:endParaRPr lang="zh-TW" alt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32A614D-6EAF-4149-83E8-1C063BCFE90C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2_Office Theme 4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2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2_Office Theme 1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74D4DE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CE6EC"/>
        </a:accent5>
        <a:accent6>
          <a:srgbClr val="BE6591"/>
        </a:accent6>
        <a:hlink>
          <a:srgbClr val="71B82A"/>
        </a:hlink>
        <a:folHlink>
          <a:srgbClr val="558F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ffice Theme 2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ffice Theme 3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Office Theme 4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3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3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4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4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4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Office Theme">
  <a:themeElements>
    <a:clrScheme name="5_Office Theme 3">
      <a:dk1>
        <a:srgbClr val="000000"/>
      </a:dk1>
      <a:lt1>
        <a:srgbClr val="FFFFFF"/>
      </a:lt1>
      <a:dk2>
        <a:srgbClr val="3C74A2"/>
      </a:dk2>
      <a:lt2>
        <a:srgbClr val="E3F2F5"/>
      </a:lt2>
      <a:accent1>
        <a:srgbClr val="4DB8C7"/>
      </a:accent1>
      <a:accent2>
        <a:srgbClr val="D270A1"/>
      </a:accent2>
      <a:accent3>
        <a:srgbClr val="FFFFFF"/>
      </a:accent3>
      <a:accent4>
        <a:srgbClr val="000000"/>
      </a:accent4>
      <a:accent5>
        <a:srgbClr val="B2D8E0"/>
      </a:accent5>
      <a:accent6>
        <a:srgbClr val="BE6591"/>
      </a:accent6>
      <a:hlink>
        <a:srgbClr val="77AE34"/>
      </a:hlink>
      <a:folHlink>
        <a:srgbClr val="6096D2"/>
      </a:folHlink>
    </a:clrScheme>
    <a:fontScheme name="5_Office Theme">
      <a:majorFont>
        <a:latin typeface="Georgia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5_Office Theme 1">
        <a:dk1>
          <a:srgbClr val="000000"/>
        </a:dk1>
        <a:lt1>
          <a:srgbClr val="FFFFFF"/>
        </a:lt1>
        <a:dk2>
          <a:srgbClr val="027C79"/>
        </a:dk2>
        <a:lt2>
          <a:srgbClr val="F4F4E4"/>
        </a:lt2>
        <a:accent1>
          <a:srgbClr val="C2BE1C"/>
        </a:accent1>
        <a:accent2>
          <a:srgbClr val="E76C4B"/>
        </a:accent2>
        <a:accent3>
          <a:srgbClr val="FFFFFF"/>
        </a:accent3>
        <a:accent4>
          <a:srgbClr val="000000"/>
        </a:accent4>
        <a:accent5>
          <a:srgbClr val="DDDBAB"/>
        </a:accent5>
        <a:accent6>
          <a:srgbClr val="D16143"/>
        </a:accent6>
        <a:hlink>
          <a:srgbClr val="9CCF7F"/>
        </a:hlink>
        <a:folHlink>
          <a:srgbClr val="58C0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Office Theme 2">
        <a:dk1>
          <a:srgbClr val="000000"/>
        </a:dk1>
        <a:lt1>
          <a:srgbClr val="FFFFFF"/>
        </a:lt1>
        <a:dk2>
          <a:srgbClr val="A0364D"/>
        </a:dk2>
        <a:lt2>
          <a:srgbClr val="F6F0E2"/>
        </a:lt2>
        <a:accent1>
          <a:srgbClr val="DEB72A"/>
        </a:accent1>
        <a:accent2>
          <a:srgbClr val="81C5A1"/>
        </a:accent2>
        <a:accent3>
          <a:srgbClr val="FFFFFF"/>
        </a:accent3>
        <a:accent4>
          <a:srgbClr val="000000"/>
        </a:accent4>
        <a:accent5>
          <a:srgbClr val="ECD8AC"/>
        </a:accent5>
        <a:accent6>
          <a:srgbClr val="74B291"/>
        </a:accent6>
        <a:hlink>
          <a:srgbClr val="9999EB"/>
        </a:hlink>
        <a:folHlink>
          <a:srgbClr val="D37B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Office Theme 3">
        <a:dk1>
          <a:srgbClr val="000000"/>
        </a:dk1>
        <a:lt1>
          <a:srgbClr val="FFFFFF"/>
        </a:lt1>
        <a:dk2>
          <a:srgbClr val="3C74A2"/>
        </a:dk2>
        <a:lt2>
          <a:srgbClr val="E3F2F5"/>
        </a:lt2>
        <a:accent1>
          <a:srgbClr val="4DB8C7"/>
        </a:accent1>
        <a:accent2>
          <a:srgbClr val="D270A1"/>
        </a:accent2>
        <a:accent3>
          <a:srgbClr val="FFFFFF"/>
        </a:accent3>
        <a:accent4>
          <a:srgbClr val="000000"/>
        </a:accent4>
        <a:accent5>
          <a:srgbClr val="B2D8E0"/>
        </a:accent5>
        <a:accent6>
          <a:srgbClr val="BE6591"/>
        </a:accent6>
        <a:hlink>
          <a:srgbClr val="77AE34"/>
        </a:hlink>
        <a:folHlink>
          <a:srgbClr val="6096D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28-Plus3_template_0048可考慮</Template>
  <TotalTime>719</TotalTime>
  <Words>584</Words>
  <Application>Microsoft Office PowerPoint</Application>
  <PresentationFormat>如螢幕大小 (4:3)</PresentationFormat>
  <Paragraphs>95</Paragraphs>
  <Slides>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5</vt:i4>
      </vt:variant>
    </vt:vector>
  </HeadingPairs>
  <TitlesOfParts>
    <vt:vector size="16" baseType="lpstr">
      <vt:lpstr>新細明體</vt:lpstr>
      <vt:lpstr>標楷體</vt:lpstr>
      <vt:lpstr>Arial</vt:lpstr>
      <vt:lpstr>Calibri</vt:lpstr>
      <vt:lpstr>Candara</vt:lpstr>
      <vt:lpstr>Georgia</vt:lpstr>
      <vt:lpstr>Times New Roman</vt:lpstr>
      <vt:lpstr>2_Office Theme</vt:lpstr>
      <vt:lpstr>3_Office Theme</vt:lpstr>
      <vt:lpstr>4_Office Theme</vt:lpstr>
      <vt:lpstr>5_Office Theme</vt:lpstr>
      <vt:lpstr>⊙各項經費動支簽核流程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⊙各項經費動支簽核流程</dc:title>
  <dc:creator>user</dc:creator>
  <cp:lastModifiedBy>財務處</cp:lastModifiedBy>
  <cp:revision>98</cp:revision>
  <cp:lastPrinted>2025-11-03T08:56:16Z</cp:lastPrinted>
  <dcterms:created xsi:type="dcterms:W3CDTF">2018-01-19T03:56:53Z</dcterms:created>
  <dcterms:modified xsi:type="dcterms:W3CDTF">2026-01-26T00:22:27Z</dcterms:modified>
</cp:coreProperties>
</file>